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Bebas Neue" panose="020B0606020202050201" pitchFamily="34" charset="0"/>
      <p:regular r:id="rId12"/>
    </p:embeddedFont>
    <p:embeddedFont>
      <p:font typeface="Bebas Neue Bold" panose="020B0604020202020204" charset="0"/>
      <p:regular r:id="rId13"/>
    </p:embeddedFont>
    <p:embeddedFont>
      <p:font typeface="Roboto" panose="02000000000000000000" pitchFamily="2" charset="0"/>
      <p:regular r:id="rId14"/>
    </p:embeddedFont>
    <p:embeddedFont>
      <p:font typeface="Roboto Bold" panose="02000000000000000000" charset="0"/>
      <p:regular r:id="rId15"/>
    </p:embeddedFont>
    <p:embeddedFont>
      <p:font typeface="Roboto Condensed" panose="02000000000000000000" pitchFamily="2" charset="0"/>
      <p:regular r:id="rId16"/>
      <p:bold r:id="rId17"/>
      <p:italic r:id="rId18"/>
      <p:boldItalic r:id="rId19"/>
    </p:embeddedFont>
    <p:embeddedFont>
      <p:font typeface="Roboto Condensed Bold" panose="02000000000000000000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1FFD72-8ED5-41E3-A402-B03FA90A8001}" v="2" dt="2026-09-20T22:41:49.9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378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lleen Laughlin" userId="c52ab76e-8bbc-47db-afe5-109ffaf0d54d" providerId="ADAL" clId="{ADE3EFAE-1D61-4189-8E68-0CD86687028E}"/>
    <pc:docChg chg="undo custSel addSld modSld sldOrd">
      <pc:chgData name="Colleen Laughlin" userId="c52ab76e-8bbc-47db-afe5-109ffaf0d54d" providerId="ADAL" clId="{ADE3EFAE-1D61-4189-8E68-0CD86687028E}" dt="2026-09-20T22:44:48.974" v="832" actId="20577"/>
      <pc:docMkLst>
        <pc:docMk/>
      </pc:docMkLst>
      <pc:sldChg chg="modSp mod">
        <pc:chgData name="Colleen Laughlin" userId="c52ab76e-8bbc-47db-afe5-109ffaf0d54d" providerId="ADAL" clId="{ADE3EFAE-1D61-4189-8E68-0CD86687028E}" dt="2026-09-20T22:43:26.346" v="713" actId="313"/>
        <pc:sldMkLst>
          <pc:docMk/>
          <pc:sldMk cId="0" sldId="260"/>
        </pc:sldMkLst>
        <pc:spChg chg="mod">
          <ac:chgData name="Colleen Laughlin" userId="c52ab76e-8bbc-47db-afe5-109ffaf0d54d" providerId="ADAL" clId="{ADE3EFAE-1D61-4189-8E68-0CD86687028E}" dt="2026-09-20T22:36:04.294" v="481" actId="1076"/>
          <ac:spMkLst>
            <pc:docMk/>
            <pc:sldMk cId="0" sldId="260"/>
            <ac:spMk id="2" creationId="{00000000-0000-0000-0000-000000000000}"/>
          </ac:spMkLst>
        </pc:spChg>
        <pc:spChg chg="mod">
          <ac:chgData name="Colleen Laughlin" userId="c52ab76e-8bbc-47db-afe5-109ffaf0d54d" providerId="ADAL" clId="{ADE3EFAE-1D61-4189-8E68-0CD86687028E}" dt="2026-09-20T22:36:35.239" v="491" actId="20577"/>
          <ac:spMkLst>
            <pc:docMk/>
            <pc:sldMk cId="0" sldId="260"/>
            <ac:spMk id="4" creationId="{00000000-0000-0000-0000-000000000000}"/>
          </ac:spMkLst>
        </pc:spChg>
        <pc:spChg chg="mod">
          <ac:chgData name="Colleen Laughlin" userId="c52ab76e-8bbc-47db-afe5-109ffaf0d54d" providerId="ADAL" clId="{ADE3EFAE-1D61-4189-8E68-0CD86687028E}" dt="2026-09-20T22:35:58.209" v="479" actId="1076"/>
          <ac:spMkLst>
            <pc:docMk/>
            <pc:sldMk cId="0" sldId="260"/>
            <ac:spMk id="5" creationId="{00000000-0000-0000-0000-000000000000}"/>
          </ac:spMkLst>
        </pc:spChg>
        <pc:spChg chg="mod">
          <ac:chgData name="Colleen Laughlin" userId="c52ab76e-8bbc-47db-afe5-109ffaf0d54d" providerId="ADAL" clId="{ADE3EFAE-1D61-4189-8E68-0CD86687028E}" dt="2026-09-20T22:35:47.995" v="475" actId="1076"/>
          <ac:spMkLst>
            <pc:docMk/>
            <pc:sldMk cId="0" sldId="260"/>
            <ac:spMk id="6" creationId="{00000000-0000-0000-0000-000000000000}"/>
          </ac:spMkLst>
        </pc:spChg>
        <pc:spChg chg="mod">
          <ac:chgData name="Colleen Laughlin" userId="c52ab76e-8bbc-47db-afe5-109ffaf0d54d" providerId="ADAL" clId="{ADE3EFAE-1D61-4189-8E68-0CD86687028E}" dt="2026-09-20T22:43:26.346" v="713" actId="313"/>
          <ac:spMkLst>
            <pc:docMk/>
            <pc:sldMk cId="0" sldId="260"/>
            <ac:spMk id="18" creationId="{00000000-0000-0000-0000-000000000000}"/>
          </ac:spMkLst>
        </pc:spChg>
        <pc:spChg chg="mod">
          <ac:chgData name="Colleen Laughlin" userId="c52ab76e-8bbc-47db-afe5-109ffaf0d54d" providerId="ADAL" clId="{ADE3EFAE-1D61-4189-8E68-0CD86687028E}" dt="2026-09-20T22:39:59.350" v="628" actId="1035"/>
          <ac:spMkLst>
            <pc:docMk/>
            <pc:sldMk cId="0" sldId="260"/>
            <ac:spMk id="19" creationId="{00000000-0000-0000-0000-000000000000}"/>
          </ac:spMkLst>
        </pc:spChg>
      </pc:sldChg>
      <pc:sldChg chg="modSp mod">
        <pc:chgData name="Colleen Laughlin" userId="c52ab76e-8bbc-47db-afe5-109ffaf0d54d" providerId="ADAL" clId="{ADE3EFAE-1D61-4189-8E68-0CD86687028E}" dt="2026-09-20T22:29:13.037" v="254" actId="20577"/>
        <pc:sldMkLst>
          <pc:docMk/>
          <pc:sldMk cId="0" sldId="264"/>
        </pc:sldMkLst>
        <pc:spChg chg="mod">
          <ac:chgData name="Colleen Laughlin" userId="c52ab76e-8bbc-47db-afe5-109ffaf0d54d" providerId="ADAL" clId="{ADE3EFAE-1D61-4189-8E68-0CD86687028E}" dt="2026-09-20T22:28:48.740" v="145" actId="1036"/>
          <ac:spMkLst>
            <pc:docMk/>
            <pc:sldMk cId="0" sldId="264"/>
            <ac:spMk id="28" creationId="{00000000-0000-0000-0000-000000000000}"/>
          </ac:spMkLst>
        </pc:spChg>
        <pc:spChg chg="mod">
          <ac:chgData name="Colleen Laughlin" userId="c52ab76e-8bbc-47db-afe5-109ffaf0d54d" providerId="ADAL" clId="{ADE3EFAE-1D61-4189-8E68-0CD86687028E}" dt="2026-09-20T22:28:43.444" v="140" actId="1035"/>
          <ac:spMkLst>
            <pc:docMk/>
            <pc:sldMk cId="0" sldId="264"/>
            <ac:spMk id="29" creationId="{00000000-0000-0000-0000-000000000000}"/>
          </ac:spMkLst>
        </pc:spChg>
        <pc:spChg chg="mod">
          <ac:chgData name="Colleen Laughlin" userId="c52ab76e-8bbc-47db-afe5-109ffaf0d54d" providerId="ADAL" clId="{ADE3EFAE-1D61-4189-8E68-0CD86687028E}" dt="2026-09-20T22:29:13.037" v="254" actId="20577"/>
          <ac:spMkLst>
            <pc:docMk/>
            <pc:sldMk cId="0" sldId="264"/>
            <ac:spMk id="30" creationId="{00000000-0000-0000-0000-000000000000}"/>
          </ac:spMkLst>
        </pc:spChg>
      </pc:sldChg>
      <pc:sldChg chg="modSp add mod ord">
        <pc:chgData name="Colleen Laughlin" userId="c52ab76e-8bbc-47db-afe5-109ffaf0d54d" providerId="ADAL" clId="{ADE3EFAE-1D61-4189-8E68-0CD86687028E}" dt="2026-09-20T22:44:48.974" v="832" actId="20577"/>
        <pc:sldMkLst>
          <pc:docMk/>
          <pc:sldMk cId="1629531315" sldId="265"/>
        </pc:sldMkLst>
        <pc:spChg chg="mod">
          <ac:chgData name="Colleen Laughlin" userId="c52ab76e-8bbc-47db-afe5-109ffaf0d54d" providerId="ADAL" clId="{ADE3EFAE-1D61-4189-8E68-0CD86687028E}" dt="2026-09-20T22:44:28.888" v="768" actId="20577"/>
          <ac:spMkLst>
            <pc:docMk/>
            <pc:sldMk cId="1629531315" sldId="265"/>
            <ac:spMk id="5" creationId="{09044CFE-4340-CD99-1AD8-465B3AFA0F92}"/>
          </ac:spMkLst>
        </pc:spChg>
        <pc:spChg chg="mod">
          <ac:chgData name="Colleen Laughlin" userId="c52ab76e-8bbc-47db-afe5-109ffaf0d54d" providerId="ADAL" clId="{ADE3EFAE-1D61-4189-8E68-0CD86687028E}" dt="2026-09-20T22:44:48.974" v="832" actId="20577"/>
          <ac:spMkLst>
            <pc:docMk/>
            <pc:sldMk cId="1629531315" sldId="265"/>
            <ac:spMk id="7" creationId="{190AF17E-1A1B-4362-D206-CFB0FBBA11B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40.png"/><Relationship Id="rId3" Type="http://schemas.openxmlformats.org/officeDocument/2006/relationships/image" Target="../media/image17.png"/><Relationship Id="rId21" Type="http://schemas.openxmlformats.org/officeDocument/2006/relationships/image" Target="../media/image35.png"/><Relationship Id="rId34" Type="http://schemas.openxmlformats.org/officeDocument/2006/relationships/image" Target="../media/image48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33" Type="http://schemas.openxmlformats.org/officeDocument/2006/relationships/image" Target="../media/image47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29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32" Type="http://schemas.openxmlformats.org/officeDocument/2006/relationships/image" Target="../media/image46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28" Type="http://schemas.openxmlformats.org/officeDocument/2006/relationships/image" Target="../media/image42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31" Type="http://schemas.openxmlformats.org/officeDocument/2006/relationships/image" Target="../media/image45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Relationship Id="rId27" Type="http://schemas.openxmlformats.org/officeDocument/2006/relationships/image" Target="../media/image41.png"/><Relationship Id="rId30" Type="http://schemas.openxmlformats.org/officeDocument/2006/relationships/image" Target="../media/image44.png"/><Relationship Id="rId8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image" Target="../media/image49.png"/><Relationship Id="rId16" Type="http://schemas.openxmlformats.org/officeDocument/2006/relationships/image" Target="../media/image63.png"/><Relationship Id="rId20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19" Type="http://schemas.openxmlformats.org/officeDocument/2006/relationships/image" Target="../media/image66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18" Type="http://schemas.openxmlformats.org/officeDocument/2006/relationships/image" Target="../media/image94.png"/><Relationship Id="rId3" Type="http://schemas.openxmlformats.org/officeDocument/2006/relationships/image" Target="../media/image79.png"/><Relationship Id="rId21" Type="http://schemas.openxmlformats.org/officeDocument/2006/relationships/image" Target="../media/image97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17" Type="http://schemas.openxmlformats.org/officeDocument/2006/relationships/image" Target="../media/image93.png"/><Relationship Id="rId2" Type="http://schemas.openxmlformats.org/officeDocument/2006/relationships/image" Target="../media/image78.png"/><Relationship Id="rId16" Type="http://schemas.openxmlformats.org/officeDocument/2006/relationships/image" Target="../media/image92.png"/><Relationship Id="rId20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5" Type="http://schemas.openxmlformats.org/officeDocument/2006/relationships/image" Target="../media/image91.png"/><Relationship Id="rId23" Type="http://schemas.openxmlformats.org/officeDocument/2006/relationships/image" Target="../media/image99.png"/><Relationship Id="rId10" Type="http://schemas.openxmlformats.org/officeDocument/2006/relationships/image" Target="../media/image86.png"/><Relationship Id="rId19" Type="http://schemas.openxmlformats.org/officeDocument/2006/relationships/image" Target="../media/image95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Relationship Id="rId14" Type="http://schemas.openxmlformats.org/officeDocument/2006/relationships/image" Target="../media/image90.png"/><Relationship Id="rId22" Type="http://schemas.openxmlformats.org/officeDocument/2006/relationships/image" Target="../media/image9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1.png"/><Relationship Id="rId18" Type="http://schemas.openxmlformats.org/officeDocument/2006/relationships/image" Target="../media/image116.png"/><Relationship Id="rId3" Type="http://schemas.openxmlformats.org/officeDocument/2006/relationships/image" Target="../media/image101.png"/><Relationship Id="rId21" Type="http://schemas.openxmlformats.org/officeDocument/2006/relationships/image" Target="../media/image119.png"/><Relationship Id="rId7" Type="http://schemas.openxmlformats.org/officeDocument/2006/relationships/image" Target="../media/image105.png"/><Relationship Id="rId12" Type="http://schemas.openxmlformats.org/officeDocument/2006/relationships/image" Target="../media/image110.png"/><Relationship Id="rId17" Type="http://schemas.openxmlformats.org/officeDocument/2006/relationships/image" Target="../media/image115.png"/><Relationship Id="rId2" Type="http://schemas.openxmlformats.org/officeDocument/2006/relationships/image" Target="../media/image100.png"/><Relationship Id="rId16" Type="http://schemas.openxmlformats.org/officeDocument/2006/relationships/image" Target="../media/image114.png"/><Relationship Id="rId20" Type="http://schemas.openxmlformats.org/officeDocument/2006/relationships/image" Target="../media/image1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5" Type="http://schemas.openxmlformats.org/officeDocument/2006/relationships/image" Target="../media/image103.png"/><Relationship Id="rId15" Type="http://schemas.openxmlformats.org/officeDocument/2006/relationships/image" Target="../media/image113.png"/><Relationship Id="rId10" Type="http://schemas.openxmlformats.org/officeDocument/2006/relationships/image" Target="../media/image108.png"/><Relationship Id="rId19" Type="http://schemas.openxmlformats.org/officeDocument/2006/relationships/image" Target="../media/image117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Relationship Id="rId14" Type="http://schemas.openxmlformats.org/officeDocument/2006/relationships/image" Target="../media/image1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13" Type="http://schemas.openxmlformats.org/officeDocument/2006/relationships/image" Target="../media/image131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12" Type="http://schemas.openxmlformats.org/officeDocument/2006/relationships/image" Target="../media/image130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png"/><Relationship Id="rId11" Type="http://schemas.openxmlformats.org/officeDocument/2006/relationships/image" Target="../media/image129.png"/><Relationship Id="rId5" Type="http://schemas.openxmlformats.org/officeDocument/2006/relationships/image" Target="../media/image123.png"/><Relationship Id="rId10" Type="http://schemas.openxmlformats.org/officeDocument/2006/relationships/image" Target="../media/image128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Relationship Id="rId14" Type="http://schemas.openxmlformats.org/officeDocument/2006/relationships/image" Target="../media/image1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image" Target="../media/image144.png"/><Relationship Id="rId3" Type="http://schemas.openxmlformats.org/officeDocument/2006/relationships/image" Target="../media/image134.png"/><Relationship Id="rId7" Type="http://schemas.openxmlformats.org/officeDocument/2006/relationships/image" Target="../media/image138.png"/><Relationship Id="rId12" Type="http://schemas.openxmlformats.org/officeDocument/2006/relationships/image" Target="../media/image143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png"/><Relationship Id="rId11" Type="http://schemas.openxmlformats.org/officeDocument/2006/relationships/image" Target="../media/image142.png"/><Relationship Id="rId5" Type="http://schemas.openxmlformats.org/officeDocument/2006/relationships/image" Target="../media/image136.png"/><Relationship Id="rId10" Type="http://schemas.openxmlformats.org/officeDocument/2006/relationships/image" Target="../media/image141.png"/><Relationship Id="rId4" Type="http://schemas.openxmlformats.org/officeDocument/2006/relationships/image" Target="../media/image135.png"/><Relationship Id="rId9" Type="http://schemas.openxmlformats.org/officeDocument/2006/relationships/image" Target="../media/image140.png"/><Relationship Id="rId14" Type="http://schemas.openxmlformats.org/officeDocument/2006/relationships/image" Target="../media/image1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7831464" y="1924030"/>
            <a:ext cx="10456536" cy="4941258"/>
          </a:xfrm>
          <a:custGeom>
            <a:avLst/>
            <a:gdLst/>
            <a:ahLst/>
            <a:cxnLst/>
            <a:rect l="l" t="t" r="r" b="b"/>
            <a:pathLst>
              <a:path w="10456536" h="4941258">
                <a:moveTo>
                  <a:pt x="0" y="0"/>
                </a:moveTo>
                <a:lnTo>
                  <a:pt x="10456536" y="0"/>
                </a:lnTo>
                <a:lnTo>
                  <a:pt x="10456536" y="4941258"/>
                </a:lnTo>
                <a:lnTo>
                  <a:pt x="0" y="49412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3059732" y="4285339"/>
            <a:ext cx="3707914" cy="4930326"/>
          </a:xfrm>
          <a:custGeom>
            <a:avLst/>
            <a:gdLst/>
            <a:ahLst/>
            <a:cxnLst/>
            <a:rect l="l" t="t" r="r" b="b"/>
            <a:pathLst>
              <a:path w="3707914" h="4930326">
                <a:moveTo>
                  <a:pt x="0" y="0"/>
                </a:moveTo>
                <a:lnTo>
                  <a:pt x="3707914" y="0"/>
                </a:lnTo>
                <a:lnTo>
                  <a:pt x="3707914" y="4930326"/>
                </a:lnTo>
                <a:lnTo>
                  <a:pt x="0" y="49303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676656" y="2533995"/>
            <a:ext cx="16696944" cy="30884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631"/>
              </a:lnSpc>
            </a:pPr>
            <a:r>
              <a:rPr lang="en-US" sz="13217" b="1" dirty="0">
                <a:solidFill>
                  <a:srgbClr val="E9F0F4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Bridging Defense &amp; Innovation</a:t>
            </a:r>
          </a:p>
        </p:txBody>
      </p:sp>
      <p:sp>
        <p:nvSpPr>
          <p:cNvPr id="6" name="Freeform 6"/>
          <p:cNvSpPr/>
          <p:nvPr/>
        </p:nvSpPr>
        <p:spPr>
          <a:xfrm>
            <a:off x="645330" y="5564382"/>
            <a:ext cx="2406316" cy="229572"/>
          </a:xfrm>
          <a:custGeom>
            <a:avLst/>
            <a:gdLst/>
            <a:ahLst/>
            <a:cxnLst/>
            <a:rect l="l" t="t" r="r" b="b"/>
            <a:pathLst>
              <a:path w="2406316" h="229572">
                <a:moveTo>
                  <a:pt x="0" y="0"/>
                </a:moveTo>
                <a:lnTo>
                  <a:pt x="2406316" y="0"/>
                </a:lnTo>
                <a:lnTo>
                  <a:pt x="2406316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713232" y="6041434"/>
            <a:ext cx="6986016" cy="1165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4"/>
              </a:lnSpc>
            </a:pPr>
            <a:r>
              <a:rPr lang="en-US" sz="4021">
                <a:solidFill>
                  <a:srgbClr val="E9F0F4"/>
                </a:solidFill>
                <a:latin typeface="Bebas Neue"/>
                <a:ea typeface="Bebas Neue"/>
                <a:cs typeface="Bebas Neue"/>
                <a:sym typeface="Bebas Neue"/>
              </a:rPr>
              <a:t>ACCELERATING AI ADOPTION</a:t>
            </a:r>
          </a:p>
          <a:p>
            <a:pPr algn="l">
              <a:lnSpc>
                <a:spcPts val="4624"/>
              </a:lnSpc>
            </a:pPr>
            <a:r>
              <a:rPr lang="en-US" sz="4021">
                <a:solidFill>
                  <a:srgbClr val="E9F0F4"/>
                </a:solidFill>
                <a:latin typeface="Bebas Neue"/>
                <a:ea typeface="Bebas Neue"/>
                <a:cs typeface="Bebas Neue"/>
                <a:sym typeface="Bebas Neue"/>
              </a:rPr>
              <a:t>THROUGH STRATEGIC PARTNERSHIPS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03504" y="681076"/>
            <a:ext cx="8138160" cy="1407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79"/>
              </a:lnSpc>
            </a:pPr>
            <a:r>
              <a:rPr lang="en-US" sz="819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Innovation Availability</a:t>
            </a:r>
          </a:p>
        </p:txBody>
      </p:sp>
      <p:sp>
        <p:nvSpPr>
          <p:cNvPr id="4" name="Freeform 4"/>
          <p:cNvSpPr/>
          <p:nvPr/>
        </p:nvSpPr>
        <p:spPr>
          <a:xfrm>
            <a:off x="8925244" y="852695"/>
            <a:ext cx="875024" cy="1082267"/>
          </a:xfrm>
          <a:custGeom>
            <a:avLst/>
            <a:gdLst/>
            <a:ahLst/>
            <a:cxnLst/>
            <a:rect l="l" t="t" r="r" b="b"/>
            <a:pathLst>
              <a:path w="875024" h="1082267">
                <a:moveTo>
                  <a:pt x="0" y="0"/>
                </a:moveTo>
                <a:lnTo>
                  <a:pt x="875024" y="0"/>
                </a:lnTo>
                <a:lnTo>
                  <a:pt x="875024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9930384" y="667517"/>
            <a:ext cx="7223760" cy="1434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92"/>
              </a:lnSpc>
            </a:pPr>
            <a:r>
              <a:rPr lang="en-US" sz="8423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Innovation Adoption</a:t>
            </a:r>
          </a:p>
        </p:txBody>
      </p:sp>
      <p:sp>
        <p:nvSpPr>
          <p:cNvPr id="6" name="Freeform 6"/>
          <p:cNvSpPr/>
          <p:nvPr/>
        </p:nvSpPr>
        <p:spPr>
          <a:xfrm>
            <a:off x="7175196" y="2350377"/>
            <a:ext cx="4582938" cy="1082267"/>
          </a:xfrm>
          <a:custGeom>
            <a:avLst/>
            <a:gdLst/>
            <a:ahLst/>
            <a:cxnLst/>
            <a:rect l="l" t="t" r="r" b="b"/>
            <a:pathLst>
              <a:path w="4582938" h="1082267">
                <a:moveTo>
                  <a:pt x="0" y="0"/>
                </a:moveTo>
                <a:lnTo>
                  <a:pt x="4582938" y="0"/>
                </a:lnTo>
                <a:lnTo>
                  <a:pt x="4582938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8522208" y="2571749"/>
            <a:ext cx="1975104" cy="478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3"/>
              </a:lnSpc>
            </a:pPr>
            <a:r>
              <a:rPr lang="en-US" sz="2723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TECHNOLOGY</a:t>
            </a:r>
          </a:p>
        </p:txBody>
      </p:sp>
      <p:sp>
        <p:nvSpPr>
          <p:cNvPr id="8" name="Freeform 8"/>
          <p:cNvSpPr/>
          <p:nvPr/>
        </p:nvSpPr>
        <p:spPr>
          <a:xfrm>
            <a:off x="7175196" y="4711687"/>
            <a:ext cx="4582938" cy="1289974"/>
          </a:xfrm>
          <a:custGeom>
            <a:avLst/>
            <a:gdLst/>
            <a:ahLst/>
            <a:cxnLst/>
            <a:rect l="l" t="t" r="r" b="b"/>
            <a:pathLst>
              <a:path w="4582938" h="1289974">
                <a:moveTo>
                  <a:pt x="0" y="0"/>
                </a:moveTo>
                <a:lnTo>
                  <a:pt x="4582938" y="0"/>
                </a:lnTo>
                <a:lnTo>
                  <a:pt x="4582938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7772400" y="4936498"/>
            <a:ext cx="3511296" cy="844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2"/>
              </a:lnSpc>
            </a:pPr>
            <a:r>
              <a:rPr lang="en-US" sz="4894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The Adoption Gap</a:t>
            </a:r>
          </a:p>
        </p:txBody>
      </p:sp>
      <p:sp>
        <p:nvSpPr>
          <p:cNvPr id="10" name="Freeform 10"/>
          <p:cNvSpPr/>
          <p:nvPr/>
        </p:nvSpPr>
        <p:spPr>
          <a:xfrm>
            <a:off x="7175196" y="7280704"/>
            <a:ext cx="4582938" cy="1300906"/>
          </a:xfrm>
          <a:custGeom>
            <a:avLst/>
            <a:gdLst/>
            <a:ahLst/>
            <a:cxnLst/>
            <a:rect l="l" t="t" r="r" b="b"/>
            <a:pathLst>
              <a:path w="4582938" h="1300906">
                <a:moveTo>
                  <a:pt x="0" y="0"/>
                </a:moveTo>
                <a:lnTo>
                  <a:pt x="4582938" y="0"/>
                </a:lnTo>
                <a:lnTo>
                  <a:pt x="4582938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8339328" y="7713492"/>
            <a:ext cx="2359152" cy="450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2"/>
              </a:lnSpc>
            </a:pPr>
            <a:r>
              <a:rPr lang="en-US" sz="2594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MISSION IMPACT</a:t>
            </a:r>
          </a:p>
        </p:txBody>
      </p:sp>
      <p:sp>
        <p:nvSpPr>
          <p:cNvPr id="12" name="Freeform 12"/>
          <p:cNvSpPr/>
          <p:nvPr/>
        </p:nvSpPr>
        <p:spPr>
          <a:xfrm>
            <a:off x="9351818" y="3214004"/>
            <a:ext cx="448450" cy="1508614"/>
          </a:xfrm>
          <a:custGeom>
            <a:avLst/>
            <a:gdLst/>
            <a:ahLst/>
            <a:cxnLst/>
            <a:rect l="l" t="t" r="r" b="b"/>
            <a:pathLst>
              <a:path w="448450" h="1508614">
                <a:moveTo>
                  <a:pt x="0" y="0"/>
                </a:moveTo>
                <a:lnTo>
                  <a:pt x="448450" y="0"/>
                </a:lnTo>
                <a:lnTo>
                  <a:pt x="448450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9351818" y="5783021"/>
            <a:ext cx="448450" cy="1727254"/>
          </a:xfrm>
          <a:custGeom>
            <a:avLst/>
            <a:gdLst/>
            <a:ahLst/>
            <a:cxnLst/>
            <a:rect l="l" t="t" r="r" b="b"/>
            <a:pathLst>
              <a:path w="448450" h="1727254">
                <a:moveTo>
                  <a:pt x="0" y="0"/>
                </a:moveTo>
                <a:lnTo>
                  <a:pt x="448450" y="0"/>
                </a:lnTo>
                <a:lnTo>
                  <a:pt x="448450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6092354" y="3640352"/>
            <a:ext cx="448450" cy="3006296"/>
          </a:xfrm>
          <a:custGeom>
            <a:avLst/>
            <a:gdLst/>
            <a:ahLst/>
            <a:cxnLst/>
            <a:rect l="l" t="t" r="r" b="b"/>
            <a:pathLst>
              <a:path w="448450" h="3006296">
                <a:moveTo>
                  <a:pt x="0" y="0"/>
                </a:moveTo>
                <a:lnTo>
                  <a:pt x="448450" y="0"/>
                </a:lnTo>
                <a:lnTo>
                  <a:pt x="448450" y="3006296"/>
                </a:lnTo>
                <a:lnTo>
                  <a:pt x="0" y="30062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4718304" y="3487292"/>
            <a:ext cx="1243584" cy="478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813"/>
              </a:lnSpc>
            </a:pPr>
            <a:r>
              <a:rPr lang="en-US" sz="2723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MISSION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212080" y="4418178"/>
            <a:ext cx="768096" cy="468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67"/>
              </a:lnSpc>
            </a:pPr>
            <a:r>
              <a:rPr lang="en-US" sz="269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DATA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986784" y="5360836"/>
            <a:ext cx="1975104" cy="403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5"/>
              </a:lnSpc>
            </a:pPr>
            <a:r>
              <a:rPr lang="en-US" sz="2303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INFRASCULTURE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974336" y="6223634"/>
            <a:ext cx="969264" cy="478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813"/>
              </a:lnSpc>
            </a:pPr>
            <a:r>
              <a:rPr lang="en-US" sz="2723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USERS</a:t>
            </a:r>
          </a:p>
        </p:txBody>
      </p:sp>
      <p:sp>
        <p:nvSpPr>
          <p:cNvPr id="19" name="Freeform 19"/>
          <p:cNvSpPr/>
          <p:nvPr/>
        </p:nvSpPr>
        <p:spPr>
          <a:xfrm>
            <a:off x="12622220" y="3214004"/>
            <a:ext cx="667206" cy="3858991"/>
          </a:xfrm>
          <a:custGeom>
            <a:avLst/>
            <a:gdLst/>
            <a:ahLst/>
            <a:cxnLst/>
            <a:rect l="l" t="t" r="r" b="b"/>
            <a:pathLst>
              <a:path w="667206" h="3858991">
                <a:moveTo>
                  <a:pt x="0" y="0"/>
                </a:moveTo>
                <a:lnTo>
                  <a:pt x="667206" y="0"/>
                </a:lnTo>
                <a:lnTo>
                  <a:pt x="667206" y="3858992"/>
                </a:lnTo>
                <a:lnTo>
                  <a:pt x="0" y="385899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13313664" y="3075812"/>
            <a:ext cx="1865376" cy="478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13"/>
              </a:lnSpc>
            </a:pPr>
            <a:r>
              <a:rPr lang="en-US" sz="2723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ACQUISITION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313664" y="3965550"/>
            <a:ext cx="1024128" cy="468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67"/>
              </a:lnSpc>
            </a:pPr>
            <a:r>
              <a:rPr lang="en-US" sz="269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POLICY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313664" y="4865750"/>
            <a:ext cx="1335024" cy="478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13"/>
              </a:lnSpc>
            </a:pPr>
            <a:r>
              <a:rPr lang="en-US" sz="2723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FUNDING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313664" y="5760719"/>
            <a:ext cx="1719072" cy="478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13"/>
              </a:lnSpc>
            </a:pPr>
            <a:r>
              <a:rPr lang="en-US" sz="2723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WORKFLOW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313664" y="6665975"/>
            <a:ext cx="950976" cy="478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13"/>
              </a:lnSpc>
            </a:pPr>
            <a:r>
              <a:rPr lang="en-US" sz="2723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TRUST</a:t>
            </a:r>
          </a:p>
        </p:txBody>
      </p:sp>
      <p:sp>
        <p:nvSpPr>
          <p:cNvPr id="25" name="Freeform 25"/>
          <p:cNvSpPr/>
          <p:nvPr/>
        </p:nvSpPr>
        <p:spPr>
          <a:xfrm>
            <a:off x="6529866" y="5138034"/>
            <a:ext cx="875024" cy="229572"/>
          </a:xfrm>
          <a:custGeom>
            <a:avLst/>
            <a:gdLst/>
            <a:ahLst/>
            <a:cxnLst/>
            <a:rect l="l" t="t" r="r" b="b"/>
            <a:pathLst>
              <a:path w="875024" h="229572">
                <a:moveTo>
                  <a:pt x="0" y="0"/>
                </a:moveTo>
                <a:lnTo>
                  <a:pt x="875024" y="0"/>
                </a:lnTo>
                <a:lnTo>
                  <a:pt x="875024" y="229572"/>
                </a:lnTo>
                <a:lnTo>
                  <a:pt x="0" y="2295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1528440" y="5138034"/>
            <a:ext cx="1323474" cy="229572"/>
          </a:xfrm>
          <a:custGeom>
            <a:avLst/>
            <a:gdLst/>
            <a:ahLst/>
            <a:cxnLst/>
            <a:rect l="l" t="t" r="r" b="b"/>
            <a:pathLst>
              <a:path w="1323474" h="229572">
                <a:moveTo>
                  <a:pt x="0" y="0"/>
                </a:moveTo>
                <a:lnTo>
                  <a:pt x="1323474" y="0"/>
                </a:lnTo>
                <a:lnTo>
                  <a:pt x="1323474" y="229572"/>
                </a:lnTo>
                <a:lnTo>
                  <a:pt x="0" y="22957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TextBox 27"/>
          <p:cNvSpPr txBox="1"/>
          <p:nvPr/>
        </p:nvSpPr>
        <p:spPr>
          <a:xfrm>
            <a:off x="3566160" y="8931397"/>
            <a:ext cx="12234672" cy="525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2"/>
              </a:lnSpc>
            </a:pPr>
            <a:r>
              <a:rPr lang="en-US" sz="303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great model does not automatically become an </a:t>
            </a:r>
            <a:r>
              <a:rPr lang="en-US" sz="3030" b="1">
                <a:solidFill>
                  <a:srgbClr val="B62828"/>
                </a:solidFill>
                <a:latin typeface="Roboto Bold"/>
                <a:ea typeface="Roboto Bold"/>
                <a:cs typeface="Roboto Bold"/>
                <a:sym typeface="Roboto Bold"/>
              </a:rPr>
              <a:t>operational</a:t>
            </a:r>
            <a:r>
              <a:rPr lang="en-US" sz="303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capability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21792" y="120892"/>
            <a:ext cx="14045184" cy="1717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46"/>
              </a:lnSpc>
            </a:pPr>
            <a:r>
              <a:rPr lang="en-US" sz="10033" b="1" spc="-100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AI CHANGES THE PARTNERSHIP MODEL</a:t>
            </a:r>
          </a:p>
        </p:txBody>
      </p:sp>
      <p:sp>
        <p:nvSpPr>
          <p:cNvPr id="4" name="Freeform 4"/>
          <p:cNvSpPr/>
          <p:nvPr/>
        </p:nvSpPr>
        <p:spPr>
          <a:xfrm>
            <a:off x="1301598" y="1924030"/>
            <a:ext cx="6759560" cy="863627"/>
          </a:xfrm>
          <a:custGeom>
            <a:avLst/>
            <a:gdLst/>
            <a:ahLst/>
            <a:cxnLst/>
            <a:rect l="l" t="t" r="r" b="b"/>
            <a:pathLst>
              <a:path w="6759560" h="863627">
                <a:moveTo>
                  <a:pt x="0" y="0"/>
                </a:moveTo>
                <a:lnTo>
                  <a:pt x="6759560" y="0"/>
                </a:lnTo>
                <a:lnTo>
                  <a:pt x="6759560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2340864" y="2187106"/>
            <a:ext cx="4718304" cy="393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8"/>
              </a:lnSpc>
            </a:pPr>
            <a:r>
              <a:rPr lang="en-US" sz="2263" b="1" spc="113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TRADITIONAL ACQUISITION: LINEAR</a:t>
            </a:r>
          </a:p>
        </p:txBody>
      </p:sp>
      <p:sp>
        <p:nvSpPr>
          <p:cNvPr id="6" name="Freeform 6"/>
          <p:cNvSpPr/>
          <p:nvPr/>
        </p:nvSpPr>
        <p:spPr>
          <a:xfrm>
            <a:off x="2821952" y="2776725"/>
            <a:ext cx="3281340" cy="874559"/>
          </a:xfrm>
          <a:custGeom>
            <a:avLst/>
            <a:gdLst/>
            <a:ahLst/>
            <a:cxnLst/>
            <a:rect l="l" t="t" r="r" b="b"/>
            <a:pathLst>
              <a:path w="3281340" h="874559">
                <a:moveTo>
                  <a:pt x="0" y="0"/>
                </a:moveTo>
                <a:lnTo>
                  <a:pt x="3281340" y="0"/>
                </a:lnTo>
                <a:lnTo>
                  <a:pt x="3281340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639312" y="3116295"/>
            <a:ext cx="1682496" cy="355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9"/>
              </a:lnSpc>
            </a:pPr>
            <a:r>
              <a:rPr lang="en-US" sz="2021" b="1" spc="10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REQUIREMENT</a:t>
            </a:r>
          </a:p>
        </p:txBody>
      </p:sp>
      <p:sp>
        <p:nvSpPr>
          <p:cNvPr id="8" name="Freeform 8"/>
          <p:cNvSpPr/>
          <p:nvPr/>
        </p:nvSpPr>
        <p:spPr>
          <a:xfrm>
            <a:off x="4353244" y="3421712"/>
            <a:ext cx="218756" cy="655919"/>
          </a:xfrm>
          <a:custGeom>
            <a:avLst/>
            <a:gdLst/>
            <a:ahLst/>
            <a:cxnLst/>
            <a:rect l="l" t="t" r="r" b="b"/>
            <a:pathLst>
              <a:path w="218756" h="655919">
                <a:moveTo>
                  <a:pt x="0" y="0"/>
                </a:moveTo>
                <a:lnTo>
                  <a:pt x="218756" y="0"/>
                </a:lnTo>
                <a:lnTo>
                  <a:pt x="21875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2821952" y="3848060"/>
            <a:ext cx="3281340" cy="874559"/>
          </a:xfrm>
          <a:custGeom>
            <a:avLst/>
            <a:gdLst/>
            <a:ahLst/>
            <a:cxnLst/>
            <a:rect l="l" t="t" r="r" b="b"/>
            <a:pathLst>
              <a:path w="3281340" h="874559">
                <a:moveTo>
                  <a:pt x="0" y="0"/>
                </a:moveTo>
                <a:lnTo>
                  <a:pt x="3281340" y="0"/>
                </a:lnTo>
                <a:lnTo>
                  <a:pt x="3281340" y="874558"/>
                </a:lnTo>
                <a:lnTo>
                  <a:pt x="0" y="8745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3675888" y="4184523"/>
            <a:ext cx="1591056" cy="327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3"/>
              </a:lnSpc>
            </a:pPr>
            <a:r>
              <a:rPr lang="en-US" sz="1902" b="1" spc="95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SOLICITATION</a:t>
            </a:r>
          </a:p>
        </p:txBody>
      </p:sp>
      <p:sp>
        <p:nvSpPr>
          <p:cNvPr id="11" name="Freeform 11"/>
          <p:cNvSpPr/>
          <p:nvPr/>
        </p:nvSpPr>
        <p:spPr>
          <a:xfrm>
            <a:off x="4353244" y="4493047"/>
            <a:ext cx="218756" cy="655919"/>
          </a:xfrm>
          <a:custGeom>
            <a:avLst/>
            <a:gdLst/>
            <a:ahLst/>
            <a:cxnLst/>
            <a:rect l="l" t="t" r="r" b="b"/>
            <a:pathLst>
              <a:path w="218756" h="655919">
                <a:moveTo>
                  <a:pt x="0" y="0"/>
                </a:moveTo>
                <a:lnTo>
                  <a:pt x="218756" y="0"/>
                </a:lnTo>
                <a:lnTo>
                  <a:pt x="21875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821952" y="4919394"/>
            <a:ext cx="3281340" cy="874559"/>
          </a:xfrm>
          <a:custGeom>
            <a:avLst/>
            <a:gdLst/>
            <a:ahLst/>
            <a:cxnLst/>
            <a:rect l="l" t="t" r="r" b="b"/>
            <a:pathLst>
              <a:path w="3281340" h="874559">
                <a:moveTo>
                  <a:pt x="0" y="0"/>
                </a:moveTo>
                <a:lnTo>
                  <a:pt x="3281340" y="0"/>
                </a:lnTo>
                <a:lnTo>
                  <a:pt x="3281340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3986784" y="5209367"/>
            <a:ext cx="987552" cy="355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2"/>
              </a:lnSpc>
            </a:pPr>
            <a:r>
              <a:rPr lang="en-US" sz="2080" b="1" spc="104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VENDOR</a:t>
            </a:r>
          </a:p>
        </p:txBody>
      </p:sp>
      <p:sp>
        <p:nvSpPr>
          <p:cNvPr id="14" name="Freeform 14"/>
          <p:cNvSpPr/>
          <p:nvPr/>
        </p:nvSpPr>
        <p:spPr>
          <a:xfrm>
            <a:off x="4353244" y="5564382"/>
            <a:ext cx="218756" cy="655919"/>
          </a:xfrm>
          <a:custGeom>
            <a:avLst/>
            <a:gdLst/>
            <a:ahLst/>
            <a:cxnLst/>
            <a:rect l="l" t="t" r="r" b="b"/>
            <a:pathLst>
              <a:path w="218756" h="655919">
                <a:moveTo>
                  <a:pt x="0" y="0"/>
                </a:moveTo>
                <a:lnTo>
                  <a:pt x="218756" y="0"/>
                </a:lnTo>
                <a:lnTo>
                  <a:pt x="21875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2821952" y="5990729"/>
            <a:ext cx="3281340" cy="874559"/>
          </a:xfrm>
          <a:custGeom>
            <a:avLst/>
            <a:gdLst/>
            <a:ahLst/>
            <a:cxnLst/>
            <a:rect l="l" t="t" r="r" b="b"/>
            <a:pathLst>
              <a:path w="3281340" h="874559">
                <a:moveTo>
                  <a:pt x="0" y="0"/>
                </a:moveTo>
                <a:lnTo>
                  <a:pt x="3281340" y="0"/>
                </a:lnTo>
                <a:lnTo>
                  <a:pt x="3281340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3913632" y="6211544"/>
            <a:ext cx="1097280" cy="346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8"/>
              </a:lnSpc>
            </a:pPr>
            <a:r>
              <a:rPr lang="en-US" sz="1991" b="1" spc="99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PRODUCT</a:t>
            </a:r>
          </a:p>
        </p:txBody>
      </p:sp>
      <p:sp>
        <p:nvSpPr>
          <p:cNvPr id="17" name="Freeform 17"/>
          <p:cNvSpPr/>
          <p:nvPr/>
        </p:nvSpPr>
        <p:spPr>
          <a:xfrm>
            <a:off x="4353244" y="6635716"/>
            <a:ext cx="218756" cy="437279"/>
          </a:xfrm>
          <a:custGeom>
            <a:avLst/>
            <a:gdLst/>
            <a:ahLst/>
            <a:cxnLst/>
            <a:rect l="l" t="t" r="r" b="b"/>
            <a:pathLst>
              <a:path w="218756" h="437279">
                <a:moveTo>
                  <a:pt x="0" y="0"/>
                </a:moveTo>
                <a:lnTo>
                  <a:pt x="218756" y="0"/>
                </a:lnTo>
                <a:lnTo>
                  <a:pt x="218756" y="437280"/>
                </a:lnTo>
                <a:lnTo>
                  <a:pt x="0" y="43728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2821952" y="6854356"/>
            <a:ext cx="3281340" cy="863627"/>
          </a:xfrm>
          <a:custGeom>
            <a:avLst/>
            <a:gdLst/>
            <a:ahLst/>
            <a:cxnLst/>
            <a:rect l="l" t="t" r="r" b="b"/>
            <a:pathLst>
              <a:path w="3281340" h="863627">
                <a:moveTo>
                  <a:pt x="0" y="0"/>
                </a:moveTo>
                <a:lnTo>
                  <a:pt x="3281340" y="0"/>
                </a:lnTo>
                <a:lnTo>
                  <a:pt x="3281340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8487732" y="1924030"/>
            <a:ext cx="229694" cy="6012593"/>
          </a:xfrm>
          <a:custGeom>
            <a:avLst/>
            <a:gdLst/>
            <a:ahLst/>
            <a:cxnLst/>
            <a:rect l="l" t="t" r="r" b="b"/>
            <a:pathLst>
              <a:path w="229694" h="6012593">
                <a:moveTo>
                  <a:pt x="0" y="0"/>
                </a:moveTo>
                <a:lnTo>
                  <a:pt x="229694" y="0"/>
                </a:lnTo>
                <a:lnTo>
                  <a:pt x="229694" y="6012593"/>
                </a:lnTo>
                <a:lnTo>
                  <a:pt x="0" y="601259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8925244" y="1924030"/>
            <a:ext cx="8061158" cy="863627"/>
          </a:xfrm>
          <a:custGeom>
            <a:avLst/>
            <a:gdLst/>
            <a:ahLst/>
            <a:cxnLst/>
            <a:rect l="l" t="t" r="r" b="b"/>
            <a:pathLst>
              <a:path w="8061158" h="863627">
                <a:moveTo>
                  <a:pt x="0" y="0"/>
                </a:moveTo>
                <a:lnTo>
                  <a:pt x="8061158" y="0"/>
                </a:lnTo>
                <a:lnTo>
                  <a:pt x="8061158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11283696" y="2186662"/>
            <a:ext cx="3255264" cy="394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r>
              <a:rPr lang="en-US" sz="2228" b="1" spc="11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AI ADOPTION: ITERATIVE</a:t>
            </a:r>
          </a:p>
        </p:txBody>
      </p:sp>
      <p:sp>
        <p:nvSpPr>
          <p:cNvPr id="22" name="Freeform 22"/>
          <p:cNvSpPr/>
          <p:nvPr/>
        </p:nvSpPr>
        <p:spPr>
          <a:xfrm>
            <a:off x="11747196" y="2776725"/>
            <a:ext cx="1968804" cy="874559"/>
          </a:xfrm>
          <a:custGeom>
            <a:avLst/>
            <a:gdLst/>
            <a:ahLst/>
            <a:cxnLst/>
            <a:rect l="l" t="t" r="r" b="b"/>
            <a:pathLst>
              <a:path w="1968804" h="874559">
                <a:moveTo>
                  <a:pt x="0" y="0"/>
                </a:moveTo>
                <a:lnTo>
                  <a:pt x="1968804" y="0"/>
                </a:lnTo>
                <a:lnTo>
                  <a:pt x="1968804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12252960" y="3130535"/>
            <a:ext cx="987552" cy="336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6"/>
              </a:lnSpc>
            </a:pPr>
            <a:r>
              <a:rPr lang="en-US" sz="1962" b="1" spc="98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MISSION</a:t>
            </a:r>
          </a:p>
        </p:txBody>
      </p:sp>
      <p:sp>
        <p:nvSpPr>
          <p:cNvPr id="24" name="Freeform 24"/>
          <p:cNvSpPr/>
          <p:nvPr/>
        </p:nvSpPr>
        <p:spPr>
          <a:xfrm>
            <a:off x="10883110" y="3214004"/>
            <a:ext cx="1093780" cy="437279"/>
          </a:xfrm>
          <a:custGeom>
            <a:avLst/>
            <a:gdLst/>
            <a:ahLst/>
            <a:cxnLst/>
            <a:rect l="l" t="t" r="r" b="b"/>
            <a:pathLst>
              <a:path w="1093780" h="437279">
                <a:moveTo>
                  <a:pt x="0" y="0"/>
                </a:moveTo>
                <a:lnTo>
                  <a:pt x="1093780" y="0"/>
                </a:lnTo>
                <a:lnTo>
                  <a:pt x="1093780" y="437280"/>
                </a:lnTo>
                <a:lnTo>
                  <a:pt x="0" y="43728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13497244" y="3214004"/>
            <a:ext cx="875024" cy="437279"/>
          </a:xfrm>
          <a:custGeom>
            <a:avLst/>
            <a:gdLst/>
            <a:ahLst/>
            <a:cxnLst/>
            <a:rect l="l" t="t" r="r" b="b"/>
            <a:pathLst>
              <a:path w="875024" h="437279">
                <a:moveTo>
                  <a:pt x="0" y="0"/>
                </a:moveTo>
                <a:lnTo>
                  <a:pt x="875024" y="0"/>
                </a:lnTo>
                <a:lnTo>
                  <a:pt x="875024" y="437280"/>
                </a:lnTo>
                <a:lnTo>
                  <a:pt x="0" y="43728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3716000" y="3640352"/>
            <a:ext cx="1968804" cy="863627"/>
          </a:xfrm>
          <a:custGeom>
            <a:avLst/>
            <a:gdLst/>
            <a:ahLst/>
            <a:cxnLst/>
            <a:rect l="l" t="t" r="r" b="b"/>
            <a:pathLst>
              <a:path w="1968804" h="863627">
                <a:moveTo>
                  <a:pt x="0" y="0"/>
                </a:moveTo>
                <a:lnTo>
                  <a:pt x="1968804" y="0"/>
                </a:lnTo>
                <a:lnTo>
                  <a:pt x="1968804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TextBox 27"/>
          <p:cNvSpPr txBox="1"/>
          <p:nvPr/>
        </p:nvSpPr>
        <p:spPr>
          <a:xfrm>
            <a:off x="14447520" y="3872915"/>
            <a:ext cx="658368" cy="374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8"/>
              </a:lnSpc>
            </a:pPr>
            <a:r>
              <a:rPr lang="en-US" sz="2198" b="1" spc="109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USER</a:t>
            </a:r>
          </a:p>
        </p:txBody>
      </p:sp>
      <p:sp>
        <p:nvSpPr>
          <p:cNvPr id="28" name="Freeform 28"/>
          <p:cNvSpPr/>
          <p:nvPr/>
        </p:nvSpPr>
        <p:spPr>
          <a:xfrm>
            <a:off x="14798842" y="4285339"/>
            <a:ext cx="667206" cy="863627"/>
          </a:xfrm>
          <a:custGeom>
            <a:avLst/>
            <a:gdLst/>
            <a:ahLst/>
            <a:cxnLst/>
            <a:rect l="l" t="t" r="r" b="b"/>
            <a:pathLst>
              <a:path w="667206" h="863627">
                <a:moveTo>
                  <a:pt x="0" y="0"/>
                </a:moveTo>
                <a:lnTo>
                  <a:pt x="667206" y="0"/>
                </a:lnTo>
                <a:lnTo>
                  <a:pt x="667206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14361330" y="4919394"/>
            <a:ext cx="1968804" cy="874559"/>
          </a:xfrm>
          <a:custGeom>
            <a:avLst/>
            <a:gdLst/>
            <a:ahLst/>
            <a:cxnLst/>
            <a:rect l="l" t="t" r="r" b="b"/>
            <a:pathLst>
              <a:path w="1968804" h="874559">
                <a:moveTo>
                  <a:pt x="0" y="0"/>
                </a:moveTo>
                <a:lnTo>
                  <a:pt x="1968804" y="0"/>
                </a:lnTo>
                <a:lnTo>
                  <a:pt x="1968804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TextBox 30"/>
          <p:cNvSpPr txBox="1"/>
          <p:nvPr/>
        </p:nvSpPr>
        <p:spPr>
          <a:xfrm>
            <a:off x="15069312" y="5227849"/>
            <a:ext cx="585216" cy="318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9"/>
              </a:lnSpc>
            </a:pPr>
            <a:r>
              <a:rPr lang="en-US" sz="1813" b="1" spc="90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DATA</a:t>
            </a:r>
          </a:p>
        </p:txBody>
      </p:sp>
      <p:sp>
        <p:nvSpPr>
          <p:cNvPr id="31" name="Freeform 31"/>
          <p:cNvSpPr/>
          <p:nvPr/>
        </p:nvSpPr>
        <p:spPr>
          <a:xfrm>
            <a:off x="15017598" y="5564382"/>
            <a:ext cx="448450" cy="874559"/>
          </a:xfrm>
          <a:custGeom>
            <a:avLst/>
            <a:gdLst/>
            <a:ahLst/>
            <a:cxnLst/>
            <a:rect l="l" t="t" r="r" b="b"/>
            <a:pathLst>
              <a:path w="448450" h="874559">
                <a:moveTo>
                  <a:pt x="0" y="0"/>
                </a:moveTo>
                <a:lnTo>
                  <a:pt x="448450" y="0"/>
                </a:lnTo>
                <a:lnTo>
                  <a:pt x="448450" y="874558"/>
                </a:lnTo>
                <a:lnTo>
                  <a:pt x="0" y="874558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13716000" y="6209369"/>
            <a:ext cx="1968804" cy="863627"/>
          </a:xfrm>
          <a:custGeom>
            <a:avLst/>
            <a:gdLst/>
            <a:ahLst/>
            <a:cxnLst/>
            <a:rect l="l" t="t" r="r" b="b"/>
            <a:pathLst>
              <a:path w="1968804" h="863627">
                <a:moveTo>
                  <a:pt x="0" y="0"/>
                </a:moveTo>
                <a:lnTo>
                  <a:pt x="1968804" y="0"/>
                </a:lnTo>
                <a:lnTo>
                  <a:pt x="1968804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TextBox 33"/>
          <p:cNvSpPr txBox="1"/>
          <p:nvPr/>
        </p:nvSpPr>
        <p:spPr>
          <a:xfrm>
            <a:off x="14356080" y="6504391"/>
            <a:ext cx="822960" cy="346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1"/>
              </a:lnSpc>
            </a:pPr>
            <a:r>
              <a:rPr lang="en-US" sz="2050" b="1" spc="102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MODEL</a:t>
            </a:r>
          </a:p>
        </p:txBody>
      </p:sp>
      <p:sp>
        <p:nvSpPr>
          <p:cNvPr id="34" name="Freeform 34"/>
          <p:cNvSpPr/>
          <p:nvPr/>
        </p:nvSpPr>
        <p:spPr>
          <a:xfrm>
            <a:off x="13923818" y="6854356"/>
            <a:ext cx="885962" cy="655919"/>
          </a:xfrm>
          <a:custGeom>
            <a:avLst/>
            <a:gdLst/>
            <a:ahLst/>
            <a:cxnLst/>
            <a:rect l="l" t="t" r="r" b="b"/>
            <a:pathLst>
              <a:path w="885962" h="655919">
                <a:moveTo>
                  <a:pt x="0" y="0"/>
                </a:moveTo>
                <a:lnTo>
                  <a:pt x="885962" y="0"/>
                </a:lnTo>
                <a:lnTo>
                  <a:pt x="885962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>
            <a:off x="11528440" y="7062064"/>
            <a:ext cx="2625072" cy="874559"/>
          </a:xfrm>
          <a:custGeom>
            <a:avLst/>
            <a:gdLst/>
            <a:ahLst/>
            <a:cxnLst/>
            <a:rect l="l" t="t" r="r" b="b"/>
            <a:pathLst>
              <a:path w="2625072" h="874559">
                <a:moveTo>
                  <a:pt x="0" y="0"/>
                </a:moveTo>
                <a:lnTo>
                  <a:pt x="2625072" y="0"/>
                </a:lnTo>
                <a:lnTo>
                  <a:pt x="2625072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6"/>
          <p:cNvSpPr txBox="1"/>
          <p:nvPr/>
        </p:nvSpPr>
        <p:spPr>
          <a:xfrm>
            <a:off x="11759184" y="7441174"/>
            <a:ext cx="2011680" cy="346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5"/>
              </a:lnSpc>
            </a:pPr>
            <a:r>
              <a:rPr lang="en-US" sz="1932" b="1" spc="96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INFRASTRUCTURE</a:t>
            </a:r>
          </a:p>
        </p:txBody>
      </p:sp>
      <p:sp>
        <p:nvSpPr>
          <p:cNvPr id="37" name="Freeform 37"/>
          <p:cNvSpPr/>
          <p:nvPr/>
        </p:nvSpPr>
        <p:spPr>
          <a:xfrm>
            <a:off x="10883110" y="6854356"/>
            <a:ext cx="656268" cy="655919"/>
          </a:xfrm>
          <a:custGeom>
            <a:avLst/>
            <a:gdLst/>
            <a:ahLst/>
            <a:cxnLst/>
            <a:rect l="l" t="t" r="r" b="b"/>
            <a:pathLst>
              <a:path w="656268" h="655919">
                <a:moveTo>
                  <a:pt x="0" y="0"/>
                </a:moveTo>
                <a:lnTo>
                  <a:pt x="656268" y="0"/>
                </a:lnTo>
                <a:lnTo>
                  <a:pt x="656268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38"/>
          <p:cNvSpPr/>
          <p:nvPr/>
        </p:nvSpPr>
        <p:spPr>
          <a:xfrm>
            <a:off x="9351818" y="6209369"/>
            <a:ext cx="2406316" cy="863627"/>
          </a:xfrm>
          <a:custGeom>
            <a:avLst/>
            <a:gdLst/>
            <a:ahLst/>
            <a:cxnLst/>
            <a:rect l="l" t="t" r="r" b="b"/>
            <a:pathLst>
              <a:path w="2406316" h="863627">
                <a:moveTo>
                  <a:pt x="0" y="0"/>
                </a:moveTo>
                <a:lnTo>
                  <a:pt x="2406316" y="0"/>
                </a:lnTo>
                <a:lnTo>
                  <a:pt x="2406316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TextBox 39"/>
          <p:cNvSpPr txBox="1"/>
          <p:nvPr/>
        </p:nvSpPr>
        <p:spPr>
          <a:xfrm>
            <a:off x="9528048" y="6523625"/>
            <a:ext cx="2066544" cy="30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81"/>
              </a:lnSpc>
            </a:pPr>
            <a:r>
              <a:rPr lang="en-US" sz="1843" b="1" spc="92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EXPERIMENTATION</a:t>
            </a:r>
          </a:p>
        </p:txBody>
      </p:sp>
      <p:sp>
        <p:nvSpPr>
          <p:cNvPr id="40" name="Freeform 40"/>
          <p:cNvSpPr/>
          <p:nvPr/>
        </p:nvSpPr>
        <p:spPr>
          <a:xfrm>
            <a:off x="10008086" y="5564382"/>
            <a:ext cx="448450" cy="874559"/>
          </a:xfrm>
          <a:custGeom>
            <a:avLst/>
            <a:gdLst/>
            <a:ahLst/>
            <a:cxnLst/>
            <a:rect l="l" t="t" r="r" b="b"/>
            <a:pathLst>
              <a:path w="448450" h="874559">
                <a:moveTo>
                  <a:pt x="0" y="0"/>
                </a:moveTo>
                <a:lnTo>
                  <a:pt x="448450" y="0"/>
                </a:lnTo>
                <a:lnTo>
                  <a:pt x="448450" y="874558"/>
                </a:lnTo>
                <a:lnTo>
                  <a:pt x="0" y="874558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Freeform 41"/>
          <p:cNvSpPr/>
          <p:nvPr/>
        </p:nvSpPr>
        <p:spPr>
          <a:xfrm>
            <a:off x="9144000" y="4919394"/>
            <a:ext cx="1968804" cy="874559"/>
          </a:xfrm>
          <a:custGeom>
            <a:avLst/>
            <a:gdLst/>
            <a:ahLst/>
            <a:cxnLst/>
            <a:rect l="l" t="t" r="r" b="b"/>
            <a:pathLst>
              <a:path w="1968804" h="874559">
                <a:moveTo>
                  <a:pt x="0" y="0"/>
                </a:moveTo>
                <a:lnTo>
                  <a:pt x="1968804" y="0"/>
                </a:lnTo>
                <a:lnTo>
                  <a:pt x="1968804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TextBox 42"/>
          <p:cNvSpPr txBox="1"/>
          <p:nvPr/>
        </p:nvSpPr>
        <p:spPr>
          <a:xfrm>
            <a:off x="9400032" y="5223510"/>
            <a:ext cx="1463040" cy="327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3"/>
              </a:lnSpc>
            </a:pPr>
            <a:r>
              <a:rPr lang="en-US" sz="1902" b="1" spc="95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ACQUISITION</a:t>
            </a:r>
          </a:p>
        </p:txBody>
      </p:sp>
      <p:sp>
        <p:nvSpPr>
          <p:cNvPr id="43" name="Freeform 43"/>
          <p:cNvSpPr/>
          <p:nvPr/>
        </p:nvSpPr>
        <p:spPr>
          <a:xfrm>
            <a:off x="10008086" y="4285339"/>
            <a:ext cx="448450" cy="863627"/>
          </a:xfrm>
          <a:custGeom>
            <a:avLst/>
            <a:gdLst/>
            <a:ahLst/>
            <a:cxnLst/>
            <a:rect l="l" t="t" r="r" b="b"/>
            <a:pathLst>
              <a:path w="448450" h="863627">
                <a:moveTo>
                  <a:pt x="0" y="0"/>
                </a:moveTo>
                <a:lnTo>
                  <a:pt x="448450" y="0"/>
                </a:lnTo>
                <a:lnTo>
                  <a:pt x="448450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4" name="Freeform 44"/>
          <p:cNvSpPr/>
          <p:nvPr/>
        </p:nvSpPr>
        <p:spPr>
          <a:xfrm>
            <a:off x="9570574" y="3640352"/>
            <a:ext cx="1968804" cy="863627"/>
          </a:xfrm>
          <a:custGeom>
            <a:avLst/>
            <a:gdLst/>
            <a:ahLst/>
            <a:cxnLst/>
            <a:rect l="l" t="t" r="r" b="b"/>
            <a:pathLst>
              <a:path w="1968804" h="863627">
                <a:moveTo>
                  <a:pt x="0" y="0"/>
                </a:moveTo>
                <a:lnTo>
                  <a:pt x="1968804" y="0"/>
                </a:lnTo>
                <a:lnTo>
                  <a:pt x="1968804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TextBox 45"/>
          <p:cNvSpPr txBox="1"/>
          <p:nvPr/>
        </p:nvSpPr>
        <p:spPr>
          <a:xfrm>
            <a:off x="9912096" y="3891493"/>
            <a:ext cx="1353312" cy="346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1"/>
              </a:lnSpc>
            </a:pPr>
            <a:r>
              <a:rPr lang="en-US" sz="2050" b="1" spc="102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WORKFLOW</a:t>
            </a:r>
          </a:p>
        </p:txBody>
      </p:sp>
      <p:sp>
        <p:nvSpPr>
          <p:cNvPr id="46" name="Freeform 46"/>
          <p:cNvSpPr/>
          <p:nvPr/>
        </p:nvSpPr>
        <p:spPr>
          <a:xfrm>
            <a:off x="12622220" y="3640352"/>
            <a:ext cx="229694" cy="3651284"/>
          </a:xfrm>
          <a:custGeom>
            <a:avLst/>
            <a:gdLst/>
            <a:ahLst/>
            <a:cxnLst/>
            <a:rect l="l" t="t" r="r" b="b"/>
            <a:pathLst>
              <a:path w="229694" h="3651284">
                <a:moveTo>
                  <a:pt x="0" y="0"/>
                </a:moveTo>
                <a:lnTo>
                  <a:pt x="229694" y="0"/>
                </a:lnTo>
                <a:lnTo>
                  <a:pt x="229694" y="3651283"/>
                </a:lnTo>
                <a:lnTo>
                  <a:pt x="0" y="3651283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Freeform 47"/>
          <p:cNvSpPr/>
          <p:nvPr/>
        </p:nvSpPr>
        <p:spPr>
          <a:xfrm>
            <a:off x="11528440" y="4285339"/>
            <a:ext cx="1323474" cy="1082267"/>
          </a:xfrm>
          <a:custGeom>
            <a:avLst/>
            <a:gdLst/>
            <a:ahLst/>
            <a:cxnLst/>
            <a:rect l="l" t="t" r="r" b="b"/>
            <a:pathLst>
              <a:path w="1323474" h="1082267">
                <a:moveTo>
                  <a:pt x="0" y="0"/>
                </a:moveTo>
                <a:lnTo>
                  <a:pt x="1323474" y="0"/>
                </a:lnTo>
                <a:lnTo>
                  <a:pt x="1323474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8" name="Freeform 48"/>
          <p:cNvSpPr/>
          <p:nvPr/>
        </p:nvSpPr>
        <p:spPr>
          <a:xfrm>
            <a:off x="11747196" y="5138034"/>
            <a:ext cx="1104718" cy="1300906"/>
          </a:xfrm>
          <a:custGeom>
            <a:avLst/>
            <a:gdLst/>
            <a:ahLst/>
            <a:cxnLst/>
            <a:rect l="l" t="t" r="r" b="b"/>
            <a:pathLst>
              <a:path w="1104718" h="1300906">
                <a:moveTo>
                  <a:pt x="0" y="0"/>
                </a:moveTo>
                <a:lnTo>
                  <a:pt x="1104718" y="0"/>
                </a:lnTo>
                <a:lnTo>
                  <a:pt x="1104718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9" name="Freeform 49"/>
          <p:cNvSpPr/>
          <p:nvPr/>
        </p:nvSpPr>
        <p:spPr>
          <a:xfrm>
            <a:off x="10883110" y="5138034"/>
            <a:ext cx="1968804" cy="437279"/>
          </a:xfrm>
          <a:custGeom>
            <a:avLst/>
            <a:gdLst/>
            <a:ahLst/>
            <a:cxnLst/>
            <a:rect l="l" t="t" r="r" b="b"/>
            <a:pathLst>
              <a:path w="1968804" h="437279">
                <a:moveTo>
                  <a:pt x="0" y="0"/>
                </a:moveTo>
                <a:lnTo>
                  <a:pt x="1968804" y="0"/>
                </a:lnTo>
                <a:lnTo>
                  <a:pt x="196880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3" name="TextBox 53"/>
          <p:cNvSpPr txBox="1"/>
          <p:nvPr/>
        </p:nvSpPr>
        <p:spPr>
          <a:xfrm>
            <a:off x="3913632" y="7224761"/>
            <a:ext cx="1097280" cy="336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6"/>
              </a:lnSpc>
            </a:pPr>
            <a:r>
              <a:rPr lang="en-US" sz="1962" b="1" spc="98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DELIVERY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76656" y="266070"/>
            <a:ext cx="9637776" cy="1425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09"/>
              </a:lnSpc>
            </a:pPr>
            <a:r>
              <a:rPr lang="en-US" sz="8292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THE PARTNERSHIP ECOSYSTEM</a:t>
            </a:r>
          </a:p>
        </p:txBody>
      </p:sp>
      <p:sp>
        <p:nvSpPr>
          <p:cNvPr id="4" name="Freeform 4"/>
          <p:cNvSpPr/>
          <p:nvPr/>
        </p:nvSpPr>
        <p:spPr>
          <a:xfrm>
            <a:off x="2821952" y="1924030"/>
            <a:ext cx="5020450" cy="3651284"/>
          </a:xfrm>
          <a:custGeom>
            <a:avLst/>
            <a:gdLst/>
            <a:ahLst/>
            <a:cxnLst/>
            <a:rect l="l" t="t" r="r" b="b"/>
            <a:pathLst>
              <a:path w="5020450" h="3651284">
                <a:moveTo>
                  <a:pt x="0" y="0"/>
                </a:moveTo>
                <a:lnTo>
                  <a:pt x="5020450" y="0"/>
                </a:lnTo>
                <a:lnTo>
                  <a:pt x="5020450" y="3651283"/>
                </a:lnTo>
                <a:lnTo>
                  <a:pt x="0" y="36512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3915732" y="1924030"/>
            <a:ext cx="2406316" cy="1300906"/>
          </a:xfrm>
          <a:custGeom>
            <a:avLst/>
            <a:gdLst/>
            <a:ahLst/>
            <a:cxnLst/>
            <a:rect l="l" t="t" r="r" b="b"/>
            <a:pathLst>
              <a:path w="2406316" h="1300906">
                <a:moveTo>
                  <a:pt x="0" y="0"/>
                </a:moveTo>
                <a:lnTo>
                  <a:pt x="2406316" y="0"/>
                </a:lnTo>
                <a:lnTo>
                  <a:pt x="2406316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2821952" y="3640352"/>
            <a:ext cx="2187560" cy="1082267"/>
          </a:xfrm>
          <a:custGeom>
            <a:avLst/>
            <a:gdLst/>
            <a:ahLst/>
            <a:cxnLst/>
            <a:rect l="l" t="t" r="r" b="b"/>
            <a:pathLst>
              <a:path w="2187560" h="1082267">
                <a:moveTo>
                  <a:pt x="0" y="0"/>
                </a:moveTo>
                <a:lnTo>
                  <a:pt x="2187560" y="0"/>
                </a:lnTo>
                <a:lnTo>
                  <a:pt x="2187560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218688" y="4093571"/>
            <a:ext cx="1499616" cy="365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6"/>
              </a:lnSpc>
            </a:pPr>
            <a:r>
              <a:rPr lang="en-US" sz="2132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ACQUISITION</a:t>
            </a:r>
          </a:p>
        </p:txBody>
      </p:sp>
      <p:sp>
        <p:nvSpPr>
          <p:cNvPr id="8" name="Freeform 8"/>
          <p:cNvSpPr/>
          <p:nvPr/>
        </p:nvSpPr>
        <p:spPr>
          <a:xfrm>
            <a:off x="3259464" y="5356674"/>
            <a:ext cx="2625072" cy="1082267"/>
          </a:xfrm>
          <a:custGeom>
            <a:avLst/>
            <a:gdLst/>
            <a:ahLst/>
            <a:cxnLst/>
            <a:rect l="l" t="t" r="r" b="b"/>
            <a:pathLst>
              <a:path w="2625072" h="1082267">
                <a:moveTo>
                  <a:pt x="0" y="0"/>
                </a:moveTo>
                <a:lnTo>
                  <a:pt x="2625072" y="0"/>
                </a:lnTo>
                <a:lnTo>
                  <a:pt x="2625072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3584448" y="5693295"/>
            <a:ext cx="1920240" cy="438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2018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CLOUD + INFRASTRUCTURE</a:t>
            </a:r>
          </a:p>
        </p:txBody>
      </p:sp>
      <p:sp>
        <p:nvSpPr>
          <p:cNvPr id="10" name="Freeform 10"/>
          <p:cNvSpPr/>
          <p:nvPr/>
        </p:nvSpPr>
        <p:spPr>
          <a:xfrm>
            <a:off x="4779818" y="6428009"/>
            <a:ext cx="2406316" cy="1508614"/>
          </a:xfrm>
          <a:custGeom>
            <a:avLst/>
            <a:gdLst/>
            <a:ahLst/>
            <a:cxnLst/>
            <a:rect l="l" t="t" r="r" b="b"/>
            <a:pathLst>
              <a:path w="2406316" h="1508614">
                <a:moveTo>
                  <a:pt x="0" y="0"/>
                </a:moveTo>
                <a:lnTo>
                  <a:pt x="2406316" y="0"/>
                </a:lnTo>
                <a:lnTo>
                  <a:pt x="2406316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5065776" y="6978508"/>
            <a:ext cx="1792224" cy="635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4"/>
              </a:lnSpc>
            </a:pPr>
            <a:r>
              <a:rPr lang="en-US" sz="2018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DEFENSE INNOVATION ORGANIZATIONS</a:t>
            </a:r>
          </a:p>
        </p:txBody>
      </p:sp>
      <p:sp>
        <p:nvSpPr>
          <p:cNvPr id="12" name="Freeform 12"/>
          <p:cNvSpPr/>
          <p:nvPr/>
        </p:nvSpPr>
        <p:spPr>
          <a:xfrm>
            <a:off x="7612708" y="1705390"/>
            <a:ext cx="2843828" cy="1300906"/>
          </a:xfrm>
          <a:custGeom>
            <a:avLst/>
            <a:gdLst/>
            <a:ahLst/>
            <a:cxnLst/>
            <a:rect l="l" t="t" r="r" b="b"/>
            <a:pathLst>
              <a:path w="2843828" h="1300906">
                <a:moveTo>
                  <a:pt x="0" y="0"/>
                </a:moveTo>
                <a:lnTo>
                  <a:pt x="2843828" y="0"/>
                </a:lnTo>
                <a:lnTo>
                  <a:pt x="2843828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7991856" y="2125078"/>
            <a:ext cx="2121408" cy="507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0"/>
              </a:lnSpc>
            </a:pPr>
            <a:r>
              <a:rPr lang="en-US" sz="2263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WARFIGHTERS / MISSION OWNERS</a:t>
            </a:r>
          </a:p>
        </p:txBody>
      </p:sp>
      <p:sp>
        <p:nvSpPr>
          <p:cNvPr id="14" name="Freeform 14"/>
          <p:cNvSpPr/>
          <p:nvPr/>
        </p:nvSpPr>
        <p:spPr>
          <a:xfrm>
            <a:off x="7612708" y="3848060"/>
            <a:ext cx="3062584" cy="1300906"/>
          </a:xfrm>
          <a:custGeom>
            <a:avLst/>
            <a:gdLst/>
            <a:ahLst/>
            <a:cxnLst/>
            <a:rect l="l" t="t" r="r" b="b"/>
            <a:pathLst>
              <a:path w="3062584" h="1300906">
                <a:moveTo>
                  <a:pt x="0" y="0"/>
                </a:moveTo>
                <a:lnTo>
                  <a:pt x="3062584" y="0"/>
                </a:lnTo>
                <a:lnTo>
                  <a:pt x="3062584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7955280" y="4165799"/>
            <a:ext cx="2377440" cy="655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36"/>
              </a:lnSpc>
            </a:pPr>
            <a:r>
              <a:rPr lang="en-US" sz="3811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MISSION IMPACT</a:t>
            </a:r>
          </a:p>
        </p:txBody>
      </p:sp>
      <p:sp>
        <p:nvSpPr>
          <p:cNvPr id="16" name="Freeform 16"/>
          <p:cNvSpPr/>
          <p:nvPr/>
        </p:nvSpPr>
        <p:spPr>
          <a:xfrm>
            <a:off x="7831464" y="6209369"/>
            <a:ext cx="2406316" cy="1082267"/>
          </a:xfrm>
          <a:custGeom>
            <a:avLst/>
            <a:gdLst/>
            <a:ahLst/>
            <a:cxnLst/>
            <a:rect l="l" t="t" r="r" b="b"/>
            <a:pathLst>
              <a:path w="2406316" h="1082267">
                <a:moveTo>
                  <a:pt x="0" y="0"/>
                </a:moveTo>
                <a:lnTo>
                  <a:pt x="2406316" y="0"/>
                </a:lnTo>
                <a:lnTo>
                  <a:pt x="2406316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8357616" y="6529169"/>
            <a:ext cx="1408176" cy="544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6"/>
              </a:lnSpc>
            </a:pPr>
            <a:r>
              <a:rPr lang="en-US" sz="2508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RESEARCH + LABS</a:t>
            </a:r>
          </a:p>
        </p:txBody>
      </p:sp>
      <p:sp>
        <p:nvSpPr>
          <p:cNvPr id="18" name="Freeform 18"/>
          <p:cNvSpPr/>
          <p:nvPr/>
        </p:nvSpPr>
        <p:spPr>
          <a:xfrm>
            <a:off x="7612708" y="7499343"/>
            <a:ext cx="2843828" cy="1082267"/>
          </a:xfrm>
          <a:custGeom>
            <a:avLst/>
            <a:gdLst/>
            <a:ahLst/>
            <a:cxnLst/>
            <a:rect l="l" t="t" r="r" b="b"/>
            <a:pathLst>
              <a:path w="2843828" h="1082267">
                <a:moveTo>
                  <a:pt x="0" y="0"/>
                </a:moveTo>
                <a:lnTo>
                  <a:pt x="2843828" y="0"/>
                </a:lnTo>
                <a:lnTo>
                  <a:pt x="2843828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8522208" y="7863978"/>
            <a:ext cx="1133856" cy="427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6"/>
              </a:lnSpc>
            </a:pPr>
            <a:r>
              <a:rPr lang="en-US" sz="1983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ALLIES + PARTNERS</a:t>
            </a:r>
          </a:p>
        </p:txBody>
      </p:sp>
      <p:sp>
        <p:nvSpPr>
          <p:cNvPr id="20" name="Freeform 20"/>
          <p:cNvSpPr/>
          <p:nvPr/>
        </p:nvSpPr>
        <p:spPr>
          <a:xfrm>
            <a:off x="10445598" y="1924030"/>
            <a:ext cx="4801694" cy="3651284"/>
          </a:xfrm>
          <a:custGeom>
            <a:avLst/>
            <a:gdLst/>
            <a:ahLst/>
            <a:cxnLst/>
            <a:rect l="l" t="t" r="r" b="b"/>
            <a:pathLst>
              <a:path w="4801694" h="3651284">
                <a:moveTo>
                  <a:pt x="0" y="0"/>
                </a:moveTo>
                <a:lnTo>
                  <a:pt x="4801694" y="0"/>
                </a:lnTo>
                <a:lnTo>
                  <a:pt x="4801694" y="3651283"/>
                </a:lnTo>
                <a:lnTo>
                  <a:pt x="0" y="365128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1528440" y="1924030"/>
            <a:ext cx="2187560" cy="1300906"/>
          </a:xfrm>
          <a:custGeom>
            <a:avLst/>
            <a:gdLst/>
            <a:ahLst/>
            <a:cxnLst/>
            <a:rect l="l" t="t" r="r" b="b"/>
            <a:pathLst>
              <a:path w="2187560" h="1300906">
                <a:moveTo>
                  <a:pt x="0" y="0"/>
                </a:moveTo>
                <a:lnTo>
                  <a:pt x="2187560" y="0"/>
                </a:lnTo>
                <a:lnTo>
                  <a:pt x="2187560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12051792" y="2429616"/>
            <a:ext cx="1316736" cy="525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4"/>
              </a:lnSpc>
            </a:pPr>
            <a:r>
              <a:rPr lang="en-US" sz="2368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SERVICES + COCOMS</a:t>
            </a:r>
          </a:p>
        </p:txBody>
      </p:sp>
      <p:sp>
        <p:nvSpPr>
          <p:cNvPr id="23" name="Freeform 23"/>
          <p:cNvSpPr/>
          <p:nvPr/>
        </p:nvSpPr>
        <p:spPr>
          <a:xfrm>
            <a:off x="12840976" y="3640352"/>
            <a:ext cx="2406316" cy="1082267"/>
          </a:xfrm>
          <a:custGeom>
            <a:avLst/>
            <a:gdLst/>
            <a:ahLst/>
            <a:cxnLst/>
            <a:rect l="l" t="t" r="r" b="b"/>
            <a:pathLst>
              <a:path w="2406316" h="1082267">
                <a:moveTo>
                  <a:pt x="0" y="0"/>
                </a:moveTo>
                <a:lnTo>
                  <a:pt x="2406316" y="0"/>
                </a:lnTo>
                <a:lnTo>
                  <a:pt x="2406316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13295376" y="4094864"/>
            <a:ext cx="1499616" cy="445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0"/>
              </a:lnSpc>
            </a:pPr>
            <a:r>
              <a:rPr lang="en-US" sz="2088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COMMERCIAL TECHNOLOGY</a:t>
            </a:r>
          </a:p>
        </p:txBody>
      </p:sp>
      <p:sp>
        <p:nvSpPr>
          <p:cNvPr id="25" name="Freeform 25"/>
          <p:cNvSpPr/>
          <p:nvPr/>
        </p:nvSpPr>
        <p:spPr>
          <a:xfrm>
            <a:off x="12403464" y="5356674"/>
            <a:ext cx="2187560" cy="1082267"/>
          </a:xfrm>
          <a:custGeom>
            <a:avLst/>
            <a:gdLst/>
            <a:ahLst/>
            <a:cxnLst/>
            <a:rect l="l" t="t" r="r" b="b"/>
            <a:pathLst>
              <a:path w="2187560" h="1082267">
                <a:moveTo>
                  <a:pt x="0" y="0"/>
                </a:moveTo>
                <a:lnTo>
                  <a:pt x="2187560" y="0"/>
                </a:lnTo>
                <a:lnTo>
                  <a:pt x="2187560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TextBox 26"/>
          <p:cNvSpPr txBox="1"/>
          <p:nvPr/>
        </p:nvSpPr>
        <p:spPr>
          <a:xfrm>
            <a:off x="13039344" y="5669085"/>
            <a:ext cx="1042416" cy="393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9"/>
              </a:lnSpc>
            </a:pPr>
            <a:r>
              <a:rPr lang="en-US" sz="2250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CAPITAL</a:t>
            </a:r>
          </a:p>
        </p:txBody>
      </p:sp>
      <p:sp>
        <p:nvSpPr>
          <p:cNvPr id="27" name="Freeform 27"/>
          <p:cNvSpPr/>
          <p:nvPr/>
        </p:nvSpPr>
        <p:spPr>
          <a:xfrm>
            <a:off x="11101866" y="6635716"/>
            <a:ext cx="2187560" cy="1082267"/>
          </a:xfrm>
          <a:custGeom>
            <a:avLst/>
            <a:gdLst/>
            <a:ahLst/>
            <a:cxnLst/>
            <a:rect l="l" t="t" r="r" b="b"/>
            <a:pathLst>
              <a:path w="2187560" h="1082267">
                <a:moveTo>
                  <a:pt x="0" y="0"/>
                </a:moveTo>
                <a:lnTo>
                  <a:pt x="2187560" y="0"/>
                </a:lnTo>
                <a:lnTo>
                  <a:pt x="218756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TextBox 28"/>
          <p:cNvSpPr txBox="1"/>
          <p:nvPr/>
        </p:nvSpPr>
        <p:spPr>
          <a:xfrm>
            <a:off x="11466576" y="7092453"/>
            <a:ext cx="1426464" cy="427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6"/>
              </a:lnSpc>
            </a:pPr>
            <a:r>
              <a:rPr lang="en-US" sz="1983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POLICY / AUTHORITIES</a:t>
            </a:r>
          </a:p>
        </p:txBody>
      </p:sp>
      <p:sp>
        <p:nvSpPr>
          <p:cNvPr id="29" name="Freeform 29"/>
          <p:cNvSpPr/>
          <p:nvPr/>
        </p:nvSpPr>
        <p:spPr>
          <a:xfrm>
            <a:off x="8925244" y="2776725"/>
            <a:ext cx="218756" cy="1300906"/>
          </a:xfrm>
          <a:custGeom>
            <a:avLst/>
            <a:gdLst/>
            <a:ahLst/>
            <a:cxnLst/>
            <a:rect l="l" t="t" r="r" b="b"/>
            <a:pathLst>
              <a:path w="218756" h="1300906">
                <a:moveTo>
                  <a:pt x="0" y="0"/>
                </a:moveTo>
                <a:lnTo>
                  <a:pt x="218756" y="0"/>
                </a:lnTo>
                <a:lnTo>
                  <a:pt x="218756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8925244" y="4919394"/>
            <a:ext cx="218756" cy="1519546"/>
          </a:xfrm>
          <a:custGeom>
            <a:avLst/>
            <a:gdLst/>
            <a:ahLst/>
            <a:cxnLst/>
            <a:rect l="l" t="t" r="r" b="b"/>
            <a:pathLst>
              <a:path w="218756" h="1519546">
                <a:moveTo>
                  <a:pt x="0" y="0"/>
                </a:moveTo>
                <a:lnTo>
                  <a:pt x="218756" y="0"/>
                </a:lnTo>
                <a:lnTo>
                  <a:pt x="218756" y="1519546"/>
                </a:lnTo>
                <a:lnTo>
                  <a:pt x="0" y="1519546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8925244" y="7062064"/>
            <a:ext cx="218756" cy="655919"/>
          </a:xfrm>
          <a:custGeom>
            <a:avLst/>
            <a:gdLst/>
            <a:ahLst/>
            <a:cxnLst/>
            <a:rect l="l" t="t" r="r" b="b"/>
            <a:pathLst>
              <a:path w="218756" h="655919">
                <a:moveTo>
                  <a:pt x="0" y="0"/>
                </a:moveTo>
                <a:lnTo>
                  <a:pt x="218756" y="0"/>
                </a:lnTo>
                <a:lnTo>
                  <a:pt x="21875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2176622" y="8570678"/>
            <a:ext cx="13934756" cy="1508614"/>
          </a:xfrm>
          <a:custGeom>
            <a:avLst/>
            <a:gdLst/>
            <a:ahLst/>
            <a:cxnLst/>
            <a:rect l="l" t="t" r="r" b="b"/>
            <a:pathLst>
              <a:path w="13934756" h="1508614">
                <a:moveTo>
                  <a:pt x="0" y="0"/>
                </a:moveTo>
                <a:lnTo>
                  <a:pt x="13934756" y="0"/>
                </a:lnTo>
                <a:lnTo>
                  <a:pt x="13934756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TextBox 33"/>
          <p:cNvSpPr txBox="1"/>
          <p:nvPr/>
        </p:nvSpPr>
        <p:spPr>
          <a:xfrm>
            <a:off x="5907024" y="9338905"/>
            <a:ext cx="6473952" cy="577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66"/>
              </a:lnSpc>
            </a:pPr>
            <a:r>
              <a:rPr lang="en-US" sz="3969" b="1" spc="198" dirty="0">
                <a:solidFill>
                  <a:srgbClr val="B62626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IT IS THE SPEED BETWEEN THEM.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791456" y="2424205"/>
            <a:ext cx="694944" cy="402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9"/>
              </a:lnSpc>
            </a:pPr>
            <a:r>
              <a:rPr lang="en-US" sz="2328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CDAO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907792" y="8873526"/>
            <a:ext cx="12472416" cy="521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7"/>
              </a:lnSpc>
            </a:pPr>
            <a:r>
              <a:rPr lang="en-US" sz="3679" b="1" spc="183" dirty="0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THE COMPETITIVE ADVANTAGE IS NOT JUST THE STRENGTH OF EACH NODE.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3640352"/>
            <a:ext cx="5884536" cy="5793953"/>
          </a:xfrm>
          <a:custGeom>
            <a:avLst/>
            <a:gdLst/>
            <a:ahLst/>
            <a:cxnLst/>
            <a:rect l="l" t="t" r="r" b="b"/>
            <a:pathLst>
              <a:path w="5884536" h="5793953">
                <a:moveTo>
                  <a:pt x="0" y="0"/>
                </a:moveTo>
                <a:lnTo>
                  <a:pt x="5884536" y="0"/>
                </a:lnTo>
                <a:lnTo>
                  <a:pt x="5884536" y="5793953"/>
                </a:lnTo>
                <a:lnTo>
                  <a:pt x="0" y="57939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676656" y="808795"/>
            <a:ext cx="14063472" cy="2128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63"/>
              </a:lnSpc>
            </a:pPr>
            <a:r>
              <a:rPr lang="en-US" sz="9181" b="1" dirty="0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WE HAVE THE BRIDGES. </a:t>
            </a:r>
          </a:p>
          <a:p>
            <a:pPr algn="l">
              <a:lnSpc>
                <a:spcPts val="8263"/>
              </a:lnSpc>
            </a:pPr>
            <a:r>
              <a:rPr lang="en-US" sz="9181" b="1" dirty="0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NOW WE NEED </a:t>
            </a:r>
            <a:r>
              <a:rPr lang="en-US" sz="9181" b="1" dirty="0">
                <a:solidFill>
                  <a:srgbClr val="D12B2B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THE NETWORK.</a:t>
            </a:r>
          </a:p>
        </p:txBody>
      </p:sp>
      <p:sp>
        <p:nvSpPr>
          <p:cNvPr id="5" name="Freeform 5"/>
          <p:cNvSpPr/>
          <p:nvPr/>
        </p:nvSpPr>
        <p:spPr>
          <a:xfrm>
            <a:off x="3259464" y="2995365"/>
            <a:ext cx="3707914" cy="5148966"/>
          </a:xfrm>
          <a:custGeom>
            <a:avLst/>
            <a:gdLst/>
            <a:ahLst/>
            <a:cxnLst/>
            <a:rect l="l" t="t" r="r" b="b"/>
            <a:pathLst>
              <a:path w="3707914" h="5148966">
                <a:moveTo>
                  <a:pt x="0" y="0"/>
                </a:moveTo>
                <a:lnTo>
                  <a:pt x="3707914" y="0"/>
                </a:lnTo>
                <a:lnTo>
                  <a:pt x="3707914" y="5148965"/>
                </a:lnTo>
                <a:lnTo>
                  <a:pt x="0" y="51489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259464" y="2995365"/>
            <a:ext cx="3707914" cy="1082267"/>
          </a:xfrm>
          <a:custGeom>
            <a:avLst/>
            <a:gdLst/>
            <a:ahLst/>
            <a:cxnLst/>
            <a:rect l="l" t="t" r="r" b="b"/>
            <a:pathLst>
              <a:path w="3707914" h="1082267">
                <a:moveTo>
                  <a:pt x="0" y="0"/>
                </a:moveTo>
                <a:lnTo>
                  <a:pt x="3707914" y="0"/>
                </a:lnTo>
                <a:lnTo>
                  <a:pt x="3707914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4572000" y="3484795"/>
            <a:ext cx="1133856" cy="460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1"/>
              </a:lnSpc>
            </a:pPr>
            <a:r>
              <a:rPr lang="en-US" sz="367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Access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21024" y="4305999"/>
            <a:ext cx="3163824" cy="2750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5"/>
              </a:lnSpc>
            </a:pPr>
            <a:r>
              <a:rPr lang="en-US" sz="2197" spc="-43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DIU / innovation organizations</a:t>
            </a:r>
          </a:p>
          <a:p>
            <a:pPr algn="l">
              <a:lnSpc>
                <a:spcPts val="4395"/>
              </a:lnSpc>
            </a:pPr>
            <a:r>
              <a:rPr lang="en-US" sz="2197" spc="-43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STATION DC</a:t>
            </a:r>
          </a:p>
          <a:p>
            <a:pPr algn="l">
              <a:lnSpc>
                <a:spcPts val="4395"/>
              </a:lnSpc>
            </a:pPr>
            <a:r>
              <a:rPr lang="en-US" sz="2197" spc="-43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Tech incubators/accelerators</a:t>
            </a:r>
          </a:p>
          <a:p>
            <a:pPr algn="l">
              <a:lnSpc>
                <a:spcPts val="4395"/>
              </a:lnSpc>
            </a:pPr>
            <a:r>
              <a:rPr lang="en-US" sz="2197" spc="-43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Industry associations</a:t>
            </a:r>
          </a:p>
          <a:p>
            <a:pPr algn="l">
              <a:lnSpc>
                <a:spcPts val="4395"/>
              </a:lnSpc>
            </a:pPr>
            <a:r>
              <a:rPr lang="en-US" sz="2197" spc="-43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Investor networks</a:t>
            </a:r>
          </a:p>
        </p:txBody>
      </p:sp>
      <p:sp>
        <p:nvSpPr>
          <p:cNvPr id="9" name="Freeform 9"/>
          <p:cNvSpPr/>
          <p:nvPr/>
        </p:nvSpPr>
        <p:spPr>
          <a:xfrm>
            <a:off x="6748622" y="3640352"/>
            <a:ext cx="1312536" cy="218640"/>
          </a:xfrm>
          <a:custGeom>
            <a:avLst/>
            <a:gdLst/>
            <a:ahLst/>
            <a:cxnLst/>
            <a:rect l="l" t="t" r="r" b="b"/>
            <a:pathLst>
              <a:path w="1312536" h="218640">
                <a:moveTo>
                  <a:pt x="0" y="0"/>
                </a:moveTo>
                <a:lnTo>
                  <a:pt x="1312536" y="0"/>
                </a:lnTo>
                <a:lnTo>
                  <a:pt x="1312536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7831464" y="2995365"/>
            <a:ext cx="4801694" cy="5148966"/>
          </a:xfrm>
          <a:custGeom>
            <a:avLst/>
            <a:gdLst/>
            <a:ahLst/>
            <a:cxnLst/>
            <a:rect l="l" t="t" r="r" b="b"/>
            <a:pathLst>
              <a:path w="4801694" h="5148966">
                <a:moveTo>
                  <a:pt x="0" y="0"/>
                </a:moveTo>
                <a:lnTo>
                  <a:pt x="4801694" y="0"/>
                </a:lnTo>
                <a:lnTo>
                  <a:pt x="4801694" y="5148965"/>
                </a:lnTo>
                <a:lnTo>
                  <a:pt x="0" y="514896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7831464" y="2995365"/>
            <a:ext cx="4801694" cy="1082267"/>
          </a:xfrm>
          <a:custGeom>
            <a:avLst/>
            <a:gdLst/>
            <a:ahLst/>
            <a:cxnLst/>
            <a:rect l="l" t="t" r="r" b="b"/>
            <a:pathLst>
              <a:path w="4801694" h="1082267">
                <a:moveTo>
                  <a:pt x="0" y="0"/>
                </a:moveTo>
                <a:lnTo>
                  <a:pt x="4801694" y="0"/>
                </a:lnTo>
                <a:lnTo>
                  <a:pt x="4801694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9107424" y="3484795"/>
            <a:ext cx="2011680" cy="460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1"/>
              </a:lnSpc>
            </a:pPr>
            <a:r>
              <a:rPr lang="en-US" sz="367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Translation</a:t>
            </a:r>
          </a:p>
        </p:txBody>
      </p:sp>
      <p:sp>
        <p:nvSpPr>
          <p:cNvPr id="13" name="Freeform 13"/>
          <p:cNvSpPr/>
          <p:nvPr/>
        </p:nvSpPr>
        <p:spPr>
          <a:xfrm>
            <a:off x="12403464" y="3640352"/>
            <a:ext cx="1104718" cy="218640"/>
          </a:xfrm>
          <a:custGeom>
            <a:avLst/>
            <a:gdLst/>
            <a:ahLst/>
            <a:cxnLst/>
            <a:rect l="l" t="t" r="r" b="b"/>
            <a:pathLst>
              <a:path w="1104718" h="218640">
                <a:moveTo>
                  <a:pt x="0" y="0"/>
                </a:moveTo>
                <a:lnTo>
                  <a:pt x="1104718" y="0"/>
                </a:lnTo>
                <a:lnTo>
                  <a:pt x="1104718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3278488" y="2995365"/>
            <a:ext cx="3707914" cy="5148966"/>
          </a:xfrm>
          <a:custGeom>
            <a:avLst/>
            <a:gdLst/>
            <a:ahLst/>
            <a:cxnLst/>
            <a:rect l="l" t="t" r="r" b="b"/>
            <a:pathLst>
              <a:path w="3707914" h="5148966">
                <a:moveTo>
                  <a:pt x="0" y="0"/>
                </a:moveTo>
                <a:lnTo>
                  <a:pt x="3707914" y="0"/>
                </a:lnTo>
                <a:lnTo>
                  <a:pt x="3707914" y="5148965"/>
                </a:lnTo>
                <a:lnTo>
                  <a:pt x="0" y="514896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3278488" y="2995365"/>
            <a:ext cx="3707914" cy="1082267"/>
          </a:xfrm>
          <a:custGeom>
            <a:avLst/>
            <a:gdLst/>
            <a:ahLst/>
            <a:cxnLst/>
            <a:rect l="l" t="t" r="r" b="b"/>
            <a:pathLst>
              <a:path w="3707914" h="1082267">
                <a:moveTo>
                  <a:pt x="0" y="0"/>
                </a:moveTo>
                <a:lnTo>
                  <a:pt x="3707914" y="0"/>
                </a:lnTo>
                <a:lnTo>
                  <a:pt x="3707914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14465808" y="3484795"/>
            <a:ext cx="1463040" cy="460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1"/>
              </a:lnSpc>
            </a:pPr>
            <a:r>
              <a:rPr lang="en-US" sz="367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Adoption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612112" y="4297773"/>
            <a:ext cx="1207008" cy="3300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46"/>
              </a:lnSpc>
            </a:pPr>
            <a:r>
              <a:rPr lang="en-US" sz="2223" spc="-44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Experiment</a:t>
            </a:r>
          </a:p>
          <a:p>
            <a:pPr algn="ctr">
              <a:lnSpc>
                <a:spcPts val="4446"/>
              </a:lnSpc>
            </a:pPr>
            <a:r>
              <a:rPr lang="en-US" sz="2223" spc="-44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Contract</a:t>
            </a:r>
          </a:p>
          <a:p>
            <a:pPr algn="ctr">
              <a:lnSpc>
                <a:spcPts val="4446"/>
              </a:lnSpc>
            </a:pPr>
            <a:r>
              <a:rPr lang="en-US" sz="2223" spc="-44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Integrate</a:t>
            </a:r>
          </a:p>
          <a:p>
            <a:pPr algn="ctr">
              <a:lnSpc>
                <a:spcPts val="4446"/>
              </a:lnSpc>
            </a:pPr>
            <a:r>
              <a:rPr lang="en-US" sz="2223" spc="-44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Operate</a:t>
            </a:r>
          </a:p>
          <a:p>
            <a:pPr algn="ctr">
              <a:lnSpc>
                <a:spcPts val="4446"/>
              </a:lnSpc>
            </a:pPr>
            <a:r>
              <a:rPr lang="en-US" sz="2223" spc="-44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Learn</a:t>
            </a:r>
          </a:p>
          <a:p>
            <a:pPr algn="ctr">
              <a:lnSpc>
                <a:spcPts val="4446"/>
              </a:lnSpc>
            </a:pPr>
            <a:r>
              <a:rPr lang="en-US" sz="2223" spc="-44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Scale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259464" y="8488725"/>
            <a:ext cx="13726938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61"/>
              </a:lnSpc>
            </a:pPr>
            <a:r>
              <a:rPr lang="en-US" sz="3600" b="1" dirty="0">
                <a:solidFill>
                  <a:srgbClr val="FFFFFF"/>
                </a:solidFill>
                <a:latin typeface="Bebas Neue Bold" panose="020B0604020202020204" charset="0"/>
                <a:ea typeface="Roboto Condensed Bold"/>
                <a:cs typeface="Roboto Condensed Bold"/>
                <a:sym typeface="Roboto Condensed Bold"/>
              </a:rPr>
              <a:t>THE BEST PARTNERSHIPS </a:t>
            </a:r>
            <a:r>
              <a:rPr lang="en-US" sz="3600" b="1" spc="198" dirty="0">
                <a:solidFill>
                  <a:srgbClr val="B62626"/>
                </a:solidFill>
                <a:latin typeface="Bebas Neue Bold" panose="020B0604020202020204" charset="0"/>
                <a:ea typeface="Bebas Neue Bold"/>
                <a:cs typeface="Bebas Neue Bold"/>
                <a:sym typeface="Bebas Neue Bold"/>
              </a:rPr>
              <a:t>Reduce the Transaction costs of innovation, </a:t>
            </a:r>
            <a:r>
              <a:rPr lang="en-US" sz="3600" b="1" dirty="0">
                <a:solidFill>
                  <a:srgbClr val="FFFFFF"/>
                </a:solidFill>
                <a:latin typeface="Bebas Neue Bold" panose="020B0604020202020204" charset="0"/>
                <a:ea typeface="Roboto Condensed Bold"/>
                <a:cs typeface="Roboto Condensed Bold"/>
                <a:sym typeface="Roboto Condensed Bold"/>
              </a:rPr>
              <a:t>TURNING RELATIONSHIPS INTO REPEATABLE SYSTEMS BEHAVIOR.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101584" y="4305300"/>
            <a:ext cx="4242816" cy="2687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92"/>
              </a:lnSpc>
            </a:pPr>
            <a:r>
              <a:rPr lang="en-US" sz="2146" spc="-42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Mission ↔ Technology</a:t>
            </a:r>
          </a:p>
          <a:p>
            <a:pPr algn="ctr">
              <a:lnSpc>
                <a:spcPts val="4292"/>
              </a:lnSpc>
            </a:pPr>
            <a:r>
              <a:rPr lang="en-US" sz="2146" spc="-42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Government ↔ Startup</a:t>
            </a:r>
          </a:p>
          <a:p>
            <a:pPr algn="ctr">
              <a:lnSpc>
                <a:spcPts val="4292"/>
              </a:lnSpc>
            </a:pPr>
            <a:r>
              <a:rPr lang="en-US" sz="2146" spc="-42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Requirement ↔ Commercial Capability</a:t>
            </a:r>
          </a:p>
          <a:p>
            <a:pPr algn="ctr">
              <a:lnSpc>
                <a:spcPts val="4292"/>
              </a:lnSpc>
            </a:pPr>
            <a:r>
              <a:rPr lang="en-US" sz="2146" spc="-42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Operator ↔ Investor </a:t>
            </a:r>
          </a:p>
          <a:p>
            <a:pPr algn="ctr">
              <a:lnSpc>
                <a:spcPts val="4292"/>
              </a:lnSpc>
            </a:pPr>
            <a:r>
              <a:rPr lang="en-US" sz="2146" spc="-42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Policy ↔ Market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58368" y="598515"/>
            <a:ext cx="8302752" cy="1605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092"/>
              </a:lnSpc>
            </a:pPr>
            <a:r>
              <a:rPr lang="en-US" sz="9351" b="1">
                <a:solidFill>
                  <a:srgbClr val="E8E8E8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The New DOD AI Model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58368" y="1954806"/>
            <a:ext cx="2103120" cy="975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67"/>
              </a:lnSpc>
            </a:pPr>
            <a:r>
              <a:rPr lang="en-US" sz="5690" b="1">
                <a:solidFill>
                  <a:srgbClr val="E8E8E8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pace-set</a:t>
            </a:r>
          </a:p>
        </p:txBody>
      </p:sp>
      <p:sp>
        <p:nvSpPr>
          <p:cNvPr id="5" name="Freeform 5"/>
          <p:cNvSpPr/>
          <p:nvPr/>
        </p:nvSpPr>
        <p:spPr>
          <a:xfrm>
            <a:off x="2821952" y="2142670"/>
            <a:ext cx="885962" cy="644987"/>
          </a:xfrm>
          <a:custGeom>
            <a:avLst/>
            <a:gdLst/>
            <a:ahLst/>
            <a:cxnLst/>
            <a:rect l="l" t="t" r="r" b="b"/>
            <a:pathLst>
              <a:path w="885962" h="644987">
                <a:moveTo>
                  <a:pt x="0" y="0"/>
                </a:moveTo>
                <a:lnTo>
                  <a:pt x="885962" y="0"/>
                </a:lnTo>
                <a:lnTo>
                  <a:pt x="885962" y="644987"/>
                </a:lnTo>
                <a:lnTo>
                  <a:pt x="0" y="6449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712464" y="1940319"/>
            <a:ext cx="1463040" cy="995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22"/>
              </a:lnSpc>
            </a:pPr>
            <a:r>
              <a:rPr lang="en-US" sz="5730" b="1">
                <a:solidFill>
                  <a:srgbClr val="E8E8E8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learn</a:t>
            </a:r>
          </a:p>
        </p:txBody>
      </p:sp>
      <p:sp>
        <p:nvSpPr>
          <p:cNvPr id="7" name="Freeform 7"/>
          <p:cNvSpPr/>
          <p:nvPr/>
        </p:nvSpPr>
        <p:spPr>
          <a:xfrm>
            <a:off x="5217330" y="2142670"/>
            <a:ext cx="885962" cy="644987"/>
          </a:xfrm>
          <a:custGeom>
            <a:avLst/>
            <a:gdLst/>
            <a:ahLst/>
            <a:cxnLst/>
            <a:rect l="l" t="t" r="r" b="b"/>
            <a:pathLst>
              <a:path w="885962" h="644987">
                <a:moveTo>
                  <a:pt x="0" y="0"/>
                </a:moveTo>
                <a:lnTo>
                  <a:pt x="885962" y="0"/>
                </a:lnTo>
                <a:lnTo>
                  <a:pt x="885962" y="644987"/>
                </a:lnTo>
                <a:lnTo>
                  <a:pt x="0" y="6449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089904" y="1969189"/>
            <a:ext cx="2907792" cy="946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45"/>
              </a:lnSpc>
            </a:pPr>
            <a:r>
              <a:rPr lang="en-US" sz="5532" b="1">
                <a:solidFill>
                  <a:srgbClr val="E8E8E8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fast-follow</a:t>
            </a:r>
          </a:p>
        </p:txBody>
      </p:sp>
      <p:sp>
        <p:nvSpPr>
          <p:cNvPr id="9" name="Freeform 9"/>
          <p:cNvSpPr/>
          <p:nvPr/>
        </p:nvSpPr>
        <p:spPr>
          <a:xfrm>
            <a:off x="8925244" y="2142670"/>
            <a:ext cx="875024" cy="644987"/>
          </a:xfrm>
          <a:custGeom>
            <a:avLst/>
            <a:gdLst/>
            <a:ahLst/>
            <a:cxnLst/>
            <a:rect l="l" t="t" r="r" b="b"/>
            <a:pathLst>
              <a:path w="875024" h="644987">
                <a:moveTo>
                  <a:pt x="0" y="0"/>
                </a:moveTo>
                <a:lnTo>
                  <a:pt x="875024" y="0"/>
                </a:lnTo>
                <a:lnTo>
                  <a:pt x="875024" y="644987"/>
                </a:lnTo>
                <a:lnTo>
                  <a:pt x="0" y="6449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9857232" y="1954701"/>
            <a:ext cx="1335024" cy="966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00"/>
              </a:lnSpc>
            </a:pPr>
            <a:r>
              <a:rPr lang="en-US" sz="5571" b="1">
                <a:solidFill>
                  <a:srgbClr val="E8E8E8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scale</a:t>
            </a:r>
          </a:p>
        </p:txBody>
      </p:sp>
      <p:sp>
        <p:nvSpPr>
          <p:cNvPr id="11" name="Freeform 11"/>
          <p:cNvSpPr/>
          <p:nvPr/>
        </p:nvSpPr>
        <p:spPr>
          <a:xfrm>
            <a:off x="426574" y="3421712"/>
            <a:ext cx="1968804" cy="2372241"/>
          </a:xfrm>
          <a:custGeom>
            <a:avLst/>
            <a:gdLst/>
            <a:ahLst/>
            <a:cxnLst/>
            <a:rect l="l" t="t" r="r" b="b"/>
            <a:pathLst>
              <a:path w="1968804" h="2372241">
                <a:moveTo>
                  <a:pt x="0" y="0"/>
                </a:moveTo>
                <a:lnTo>
                  <a:pt x="1968804" y="0"/>
                </a:lnTo>
                <a:lnTo>
                  <a:pt x="1968804" y="2372241"/>
                </a:lnTo>
                <a:lnTo>
                  <a:pt x="0" y="23722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788834" y="4147817"/>
            <a:ext cx="1499616" cy="885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9"/>
              </a:lnSpc>
            </a:pPr>
            <a:r>
              <a:rPr lang="en-US" sz="2309" b="1" dirty="0">
                <a:solidFill>
                  <a:srgbClr val="E8E8E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PACE-SETTING PROJECT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84440" y="4285339"/>
            <a:ext cx="667206" cy="644987"/>
          </a:xfrm>
          <a:custGeom>
            <a:avLst/>
            <a:gdLst/>
            <a:ahLst/>
            <a:cxnLst/>
            <a:rect l="l" t="t" r="r" b="b"/>
            <a:pathLst>
              <a:path w="667206" h="644987">
                <a:moveTo>
                  <a:pt x="0" y="0"/>
                </a:moveTo>
                <a:lnTo>
                  <a:pt x="667206" y="0"/>
                </a:lnTo>
                <a:lnTo>
                  <a:pt x="667206" y="644987"/>
                </a:lnTo>
                <a:lnTo>
                  <a:pt x="0" y="6449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2821952" y="3421712"/>
            <a:ext cx="1968804" cy="2372241"/>
          </a:xfrm>
          <a:custGeom>
            <a:avLst/>
            <a:gdLst/>
            <a:ahLst/>
            <a:cxnLst/>
            <a:rect l="l" t="t" r="r" b="b"/>
            <a:pathLst>
              <a:path w="1968804" h="2372241">
                <a:moveTo>
                  <a:pt x="0" y="0"/>
                </a:moveTo>
                <a:lnTo>
                  <a:pt x="1968804" y="0"/>
                </a:lnTo>
                <a:lnTo>
                  <a:pt x="1968804" y="2372241"/>
                </a:lnTo>
                <a:lnTo>
                  <a:pt x="0" y="237224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3108960" y="4360791"/>
            <a:ext cx="1426464" cy="636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59"/>
              </a:lnSpc>
            </a:pPr>
            <a:r>
              <a:rPr lang="en-US" sz="2459" b="1">
                <a:solidFill>
                  <a:srgbClr val="E8E8E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learn</a:t>
            </a:r>
          </a:p>
          <a:p>
            <a:pPr algn="ctr">
              <a:lnSpc>
                <a:spcPts val="2459"/>
              </a:lnSpc>
            </a:pPr>
            <a:r>
              <a:rPr lang="en-US" sz="2459" b="1">
                <a:solidFill>
                  <a:srgbClr val="E8E8E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what works</a:t>
            </a:r>
          </a:p>
        </p:txBody>
      </p:sp>
      <p:sp>
        <p:nvSpPr>
          <p:cNvPr id="16" name="Freeform 16"/>
          <p:cNvSpPr/>
          <p:nvPr/>
        </p:nvSpPr>
        <p:spPr>
          <a:xfrm>
            <a:off x="4779818" y="4285339"/>
            <a:ext cx="448450" cy="644987"/>
          </a:xfrm>
          <a:custGeom>
            <a:avLst/>
            <a:gdLst/>
            <a:ahLst/>
            <a:cxnLst/>
            <a:rect l="l" t="t" r="r" b="b"/>
            <a:pathLst>
              <a:path w="448450" h="644987">
                <a:moveTo>
                  <a:pt x="0" y="0"/>
                </a:moveTo>
                <a:lnTo>
                  <a:pt x="448450" y="0"/>
                </a:lnTo>
                <a:lnTo>
                  <a:pt x="448450" y="644987"/>
                </a:lnTo>
                <a:lnTo>
                  <a:pt x="0" y="64498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5217330" y="3421712"/>
            <a:ext cx="1968804" cy="2372241"/>
          </a:xfrm>
          <a:custGeom>
            <a:avLst/>
            <a:gdLst/>
            <a:ahLst/>
            <a:cxnLst/>
            <a:rect l="l" t="t" r="r" b="b"/>
            <a:pathLst>
              <a:path w="1968804" h="2372241">
                <a:moveTo>
                  <a:pt x="0" y="0"/>
                </a:moveTo>
                <a:lnTo>
                  <a:pt x="1968804" y="0"/>
                </a:lnTo>
                <a:lnTo>
                  <a:pt x="1968804" y="2372241"/>
                </a:lnTo>
                <a:lnTo>
                  <a:pt x="0" y="237224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5632704" y="4358906"/>
            <a:ext cx="1097280" cy="649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7"/>
              </a:lnSpc>
            </a:pPr>
            <a:r>
              <a:rPr lang="en-US" sz="2497" b="1">
                <a:solidFill>
                  <a:srgbClr val="E8E8E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remove</a:t>
            </a:r>
          </a:p>
          <a:p>
            <a:pPr algn="ctr">
              <a:lnSpc>
                <a:spcPts val="2497"/>
              </a:lnSpc>
            </a:pPr>
            <a:r>
              <a:rPr lang="en-US" sz="2497" b="1">
                <a:solidFill>
                  <a:srgbClr val="E8E8E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blockers</a:t>
            </a:r>
          </a:p>
        </p:txBody>
      </p:sp>
      <p:sp>
        <p:nvSpPr>
          <p:cNvPr id="19" name="Freeform 19"/>
          <p:cNvSpPr/>
          <p:nvPr/>
        </p:nvSpPr>
        <p:spPr>
          <a:xfrm>
            <a:off x="6956440" y="4285339"/>
            <a:ext cx="667206" cy="644987"/>
          </a:xfrm>
          <a:custGeom>
            <a:avLst/>
            <a:gdLst/>
            <a:ahLst/>
            <a:cxnLst/>
            <a:rect l="l" t="t" r="r" b="b"/>
            <a:pathLst>
              <a:path w="667206" h="644987">
                <a:moveTo>
                  <a:pt x="0" y="0"/>
                </a:moveTo>
                <a:lnTo>
                  <a:pt x="667206" y="0"/>
                </a:lnTo>
                <a:lnTo>
                  <a:pt x="667206" y="644987"/>
                </a:lnTo>
                <a:lnTo>
                  <a:pt x="0" y="64498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7612708" y="3421712"/>
            <a:ext cx="2187560" cy="2579949"/>
          </a:xfrm>
          <a:custGeom>
            <a:avLst/>
            <a:gdLst/>
            <a:ahLst/>
            <a:cxnLst/>
            <a:rect l="l" t="t" r="r" b="b"/>
            <a:pathLst>
              <a:path w="2187560" h="2579949">
                <a:moveTo>
                  <a:pt x="0" y="0"/>
                </a:moveTo>
                <a:lnTo>
                  <a:pt x="2187560" y="0"/>
                </a:lnTo>
                <a:lnTo>
                  <a:pt x="2187560" y="2579949"/>
                </a:lnTo>
                <a:lnTo>
                  <a:pt x="0" y="257994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7754112" y="3786856"/>
            <a:ext cx="1792224" cy="1928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5"/>
              </a:lnSpc>
            </a:pPr>
            <a:r>
              <a:rPr lang="en-US" sz="2535" b="1">
                <a:solidFill>
                  <a:srgbClr val="E8E8E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create</a:t>
            </a:r>
          </a:p>
          <a:p>
            <a:pPr algn="ctr">
              <a:lnSpc>
                <a:spcPts val="2535"/>
              </a:lnSpc>
            </a:pPr>
            <a:r>
              <a:rPr lang="en-US" sz="2535" b="1">
                <a:solidFill>
                  <a:srgbClr val="E8E8E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reusable</a:t>
            </a:r>
          </a:p>
          <a:p>
            <a:pPr algn="ctr">
              <a:lnSpc>
                <a:spcPts val="2535"/>
              </a:lnSpc>
            </a:pPr>
            <a:r>
              <a:rPr lang="en-US" sz="2535" b="1">
                <a:solidFill>
                  <a:srgbClr val="E8E8E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infrastructure /</a:t>
            </a:r>
          </a:p>
          <a:p>
            <a:pPr algn="ctr">
              <a:lnSpc>
                <a:spcPts val="2535"/>
              </a:lnSpc>
            </a:pPr>
            <a:r>
              <a:rPr lang="en-US" sz="2535" b="1">
                <a:solidFill>
                  <a:srgbClr val="E8E8E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authorities /</a:t>
            </a:r>
          </a:p>
          <a:p>
            <a:pPr algn="ctr">
              <a:lnSpc>
                <a:spcPts val="2535"/>
              </a:lnSpc>
            </a:pPr>
            <a:r>
              <a:rPr lang="en-US" sz="2535" b="1">
                <a:solidFill>
                  <a:srgbClr val="E8E8E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pathways</a:t>
            </a:r>
          </a:p>
        </p:txBody>
      </p:sp>
      <p:sp>
        <p:nvSpPr>
          <p:cNvPr id="22" name="Freeform 22"/>
          <p:cNvSpPr/>
          <p:nvPr/>
        </p:nvSpPr>
        <p:spPr>
          <a:xfrm>
            <a:off x="9789330" y="4285339"/>
            <a:ext cx="448450" cy="644987"/>
          </a:xfrm>
          <a:custGeom>
            <a:avLst/>
            <a:gdLst/>
            <a:ahLst/>
            <a:cxnLst/>
            <a:rect l="l" t="t" r="r" b="b"/>
            <a:pathLst>
              <a:path w="448450" h="644987">
                <a:moveTo>
                  <a:pt x="0" y="0"/>
                </a:moveTo>
                <a:lnTo>
                  <a:pt x="448450" y="0"/>
                </a:lnTo>
                <a:lnTo>
                  <a:pt x="448450" y="644987"/>
                </a:lnTo>
                <a:lnTo>
                  <a:pt x="0" y="64498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10226842" y="3421712"/>
            <a:ext cx="1968804" cy="2372241"/>
          </a:xfrm>
          <a:custGeom>
            <a:avLst/>
            <a:gdLst/>
            <a:ahLst/>
            <a:cxnLst/>
            <a:rect l="l" t="t" r="r" b="b"/>
            <a:pathLst>
              <a:path w="1968804" h="2372241">
                <a:moveTo>
                  <a:pt x="0" y="0"/>
                </a:moveTo>
                <a:lnTo>
                  <a:pt x="1968804" y="0"/>
                </a:lnTo>
                <a:lnTo>
                  <a:pt x="1968804" y="2372241"/>
                </a:lnTo>
                <a:lnTo>
                  <a:pt x="0" y="237224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10355558" y="4325125"/>
            <a:ext cx="1722222" cy="692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86"/>
              </a:lnSpc>
            </a:pPr>
            <a:r>
              <a:rPr lang="en-US" sz="2400" b="1" dirty="0">
                <a:solidFill>
                  <a:srgbClr val="E8E8E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FAST FOLLOWERS</a:t>
            </a:r>
          </a:p>
        </p:txBody>
      </p:sp>
      <p:sp>
        <p:nvSpPr>
          <p:cNvPr id="25" name="Freeform 25"/>
          <p:cNvSpPr/>
          <p:nvPr/>
        </p:nvSpPr>
        <p:spPr>
          <a:xfrm>
            <a:off x="11965952" y="4285339"/>
            <a:ext cx="667206" cy="644987"/>
          </a:xfrm>
          <a:custGeom>
            <a:avLst/>
            <a:gdLst/>
            <a:ahLst/>
            <a:cxnLst/>
            <a:rect l="l" t="t" r="r" b="b"/>
            <a:pathLst>
              <a:path w="667206" h="644987">
                <a:moveTo>
                  <a:pt x="0" y="0"/>
                </a:moveTo>
                <a:lnTo>
                  <a:pt x="667206" y="0"/>
                </a:lnTo>
                <a:lnTo>
                  <a:pt x="667206" y="644987"/>
                </a:lnTo>
                <a:lnTo>
                  <a:pt x="0" y="64498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12622220" y="3421712"/>
            <a:ext cx="1750048" cy="2372241"/>
          </a:xfrm>
          <a:custGeom>
            <a:avLst/>
            <a:gdLst/>
            <a:ahLst/>
            <a:cxnLst/>
            <a:rect l="l" t="t" r="r" b="b"/>
            <a:pathLst>
              <a:path w="1750048" h="2372241">
                <a:moveTo>
                  <a:pt x="0" y="0"/>
                </a:moveTo>
                <a:lnTo>
                  <a:pt x="1750048" y="0"/>
                </a:lnTo>
                <a:lnTo>
                  <a:pt x="1750048" y="2372241"/>
                </a:lnTo>
                <a:lnTo>
                  <a:pt x="0" y="237224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TextBox 27"/>
          <p:cNvSpPr txBox="1"/>
          <p:nvPr/>
        </p:nvSpPr>
        <p:spPr>
          <a:xfrm>
            <a:off x="13057632" y="4260763"/>
            <a:ext cx="987552" cy="836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58"/>
              </a:lnSpc>
            </a:pPr>
            <a:r>
              <a:rPr lang="en-US" sz="2158" b="1">
                <a:solidFill>
                  <a:srgbClr val="E8E8E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scale</a:t>
            </a:r>
          </a:p>
          <a:p>
            <a:pPr algn="ctr">
              <a:lnSpc>
                <a:spcPts val="2158"/>
              </a:lnSpc>
            </a:pPr>
            <a:r>
              <a:rPr lang="en-US" sz="2158" b="1">
                <a:solidFill>
                  <a:srgbClr val="E8E8E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across</a:t>
            </a:r>
          </a:p>
          <a:p>
            <a:pPr algn="ctr">
              <a:lnSpc>
                <a:spcPts val="2158"/>
              </a:lnSpc>
            </a:pPr>
            <a:r>
              <a:rPr lang="en-US" sz="2158" b="1">
                <a:solidFill>
                  <a:srgbClr val="E8E8E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missions</a:t>
            </a:r>
          </a:p>
        </p:txBody>
      </p:sp>
      <p:sp>
        <p:nvSpPr>
          <p:cNvPr id="28" name="Freeform 28"/>
          <p:cNvSpPr/>
          <p:nvPr/>
        </p:nvSpPr>
        <p:spPr>
          <a:xfrm>
            <a:off x="14580086" y="2142670"/>
            <a:ext cx="229694" cy="5575313"/>
          </a:xfrm>
          <a:custGeom>
            <a:avLst/>
            <a:gdLst/>
            <a:ahLst/>
            <a:cxnLst/>
            <a:rect l="l" t="t" r="r" b="b"/>
            <a:pathLst>
              <a:path w="229694" h="5575313">
                <a:moveTo>
                  <a:pt x="0" y="0"/>
                </a:moveTo>
                <a:lnTo>
                  <a:pt x="229694" y="0"/>
                </a:lnTo>
                <a:lnTo>
                  <a:pt x="229694" y="5575313"/>
                </a:lnTo>
                <a:lnTo>
                  <a:pt x="0" y="5575313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15017598" y="2142670"/>
            <a:ext cx="2843828" cy="5575313"/>
          </a:xfrm>
          <a:custGeom>
            <a:avLst/>
            <a:gdLst/>
            <a:ahLst/>
            <a:cxnLst/>
            <a:rect l="l" t="t" r="r" b="b"/>
            <a:pathLst>
              <a:path w="2843828" h="5575313">
                <a:moveTo>
                  <a:pt x="0" y="0"/>
                </a:moveTo>
                <a:lnTo>
                  <a:pt x="2843828" y="0"/>
                </a:lnTo>
                <a:lnTo>
                  <a:pt x="2843828" y="5575313"/>
                </a:lnTo>
                <a:lnTo>
                  <a:pt x="0" y="557531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TextBox 30"/>
          <p:cNvSpPr txBox="1"/>
          <p:nvPr/>
        </p:nvSpPr>
        <p:spPr>
          <a:xfrm>
            <a:off x="15288768" y="2655991"/>
            <a:ext cx="2322576" cy="591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2346" b="1" dirty="0" err="1">
                <a:solidFill>
                  <a:srgbClr val="A6282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DoW</a:t>
            </a:r>
            <a:r>
              <a:rPr lang="en-US" sz="2346" b="1" dirty="0">
                <a:solidFill>
                  <a:srgbClr val="A6282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Pace-Setting Projects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724144" y="7096704"/>
            <a:ext cx="3035808" cy="369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3"/>
              </a:lnSpc>
            </a:pPr>
            <a:r>
              <a:rPr lang="en-US" sz="2723" b="1">
                <a:solidFill>
                  <a:srgbClr val="A6282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foundational enablers</a:t>
            </a:r>
          </a:p>
        </p:txBody>
      </p:sp>
      <p:sp>
        <p:nvSpPr>
          <p:cNvPr id="32" name="Freeform 32"/>
          <p:cNvSpPr/>
          <p:nvPr/>
        </p:nvSpPr>
        <p:spPr>
          <a:xfrm>
            <a:off x="426574" y="7499343"/>
            <a:ext cx="12862852" cy="1082267"/>
          </a:xfrm>
          <a:custGeom>
            <a:avLst/>
            <a:gdLst/>
            <a:ahLst/>
            <a:cxnLst/>
            <a:rect l="l" t="t" r="r" b="b"/>
            <a:pathLst>
              <a:path w="12862852" h="1082267">
                <a:moveTo>
                  <a:pt x="0" y="0"/>
                </a:moveTo>
                <a:lnTo>
                  <a:pt x="12862852" y="0"/>
                </a:lnTo>
                <a:lnTo>
                  <a:pt x="12862852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3040708" y="7499343"/>
            <a:ext cx="229694" cy="863627"/>
          </a:xfrm>
          <a:custGeom>
            <a:avLst/>
            <a:gdLst/>
            <a:ahLst/>
            <a:cxnLst/>
            <a:rect l="l" t="t" r="r" b="b"/>
            <a:pathLst>
              <a:path w="229694" h="863627">
                <a:moveTo>
                  <a:pt x="0" y="0"/>
                </a:moveTo>
                <a:lnTo>
                  <a:pt x="229694" y="0"/>
                </a:lnTo>
                <a:lnTo>
                  <a:pt x="229694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TextBox 34"/>
          <p:cNvSpPr txBox="1"/>
          <p:nvPr/>
        </p:nvSpPr>
        <p:spPr>
          <a:xfrm>
            <a:off x="3566160" y="7874717"/>
            <a:ext cx="2048256" cy="387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2"/>
              </a:lnSpc>
            </a:pPr>
            <a:r>
              <a:rPr lang="en-US" sz="2912" b="1">
                <a:solidFill>
                  <a:srgbClr val="E8E8E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infrastructure</a:t>
            </a:r>
          </a:p>
        </p:txBody>
      </p:sp>
      <p:sp>
        <p:nvSpPr>
          <p:cNvPr id="35" name="Freeform 35"/>
          <p:cNvSpPr/>
          <p:nvPr/>
        </p:nvSpPr>
        <p:spPr>
          <a:xfrm>
            <a:off x="5873598" y="7499343"/>
            <a:ext cx="229694" cy="863627"/>
          </a:xfrm>
          <a:custGeom>
            <a:avLst/>
            <a:gdLst/>
            <a:ahLst/>
            <a:cxnLst/>
            <a:rect l="l" t="t" r="r" b="b"/>
            <a:pathLst>
              <a:path w="229694" h="863627">
                <a:moveTo>
                  <a:pt x="0" y="0"/>
                </a:moveTo>
                <a:lnTo>
                  <a:pt x="229694" y="0"/>
                </a:lnTo>
                <a:lnTo>
                  <a:pt x="229694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6"/>
          <p:cNvSpPr txBox="1"/>
          <p:nvPr/>
        </p:nvSpPr>
        <p:spPr>
          <a:xfrm>
            <a:off x="6729984" y="7885417"/>
            <a:ext cx="969264" cy="356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0"/>
              </a:lnSpc>
            </a:pPr>
            <a:r>
              <a:rPr lang="en-US" sz="2610" b="1">
                <a:solidFill>
                  <a:srgbClr val="E8E8E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models</a:t>
            </a:r>
          </a:p>
        </p:txBody>
      </p:sp>
      <p:sp>
        <p:nvSpPr>
          <p:cNvPr id="37" name="Freeform 37"/>
          <p:cNvSpPr/>
          <p:nvPr/>
        </p:nvSpPr>
        <p:spPr>
          <a:xfrm>
            <a:off x="8268976" y="7499343"/>
            <a:ext cx="229694" cy="863627"/>
          </a:xfrm>
          <a:custGeom>
            <a:avLst/>
            <a:gdLst/>
            <a:ahLst/>
            <a:cxnLst/>
            <a:rect l="l" t="t" r="r" b="b"/>
            <a:pathLst>
              <a:path w="229694" h="863627">
                <a:moveTo>
                  <a:pt x="0" y="0"/>
                </a:moveTo>
                <a:lnTo>
                  <a:pt x="229694" y="0"/>
                </a:lnTo>
                <a:lnTo>
                  <a:pt x="229694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TextBox 38"/>
          <p:cNvSpPr txBox="1"/>
          <p:nvPr/>
        </p:nvSpPr>
        <p:spPr>
          <a:xfrm>
            <a:off x="9235440" y="7878994"/>
            <a:ext cx="822960" cy="368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86"/>
              </a:lnSpc>
            </a:pPr>
            <a:r>
              <a:rPr lang="en-US" sz="2686" b="1">
                <a:solidFill>
                  <a:srgbClr val="E8E8E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policy</a:t>
            </a:r>
          </a:p>
        </p:txBody>
      </p:sp>
      <p:sp>
        <p:nvSpPr>
          <p:cNvPr id="39" name="Freeform 39"/>
          <p:cNvSpPr/>
          <p:nvPr/>
        </p:nvSpPr>
        <p:spPr>
          <a:xfrm>
            <a:off x="10664354" y="7499343"/>
            <a:ext cx="229694" cy="863627"/>
          </a:xfrm>
          <a:custGeom>
            <a:avLst/>
            <a:gdLst/>
            <a:ahLst/>
            <a:cxnLst/>
            <a:rect l="l" t="t" r="r" b="b"/>
            <a:pathLst>
              <a:path w="229694" h="863627">
                <a:moveTo>
                  <a:pt x="0" y="0"/>
                </a:moveTo>
                <a:lnTo>
                  <a:pt x="229694" y="0"/>
                </a:lnTo>
                <a:lnTo>
                  <a:pt x="229694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TextBox 40"/>
          <p:cNvSpPr txBox="1"/>
          <p:nvPr/>
        </p:nvSpPr>
        <p:spPr>
          <a:xfrm>
            <a:off x="11576304" y="7868295"/>
            <a:ext cx="877824" cy="399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7"/>
              </a:lnSpc>
            </a:pPr>
            <a:r>
              <a:rPr lang="en-US" sz="2987" b="1">
                <a:solidFill>
                  <a:srgbClr val="E8E8E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talent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5343632" y="3491238"/>
            <a:ext cx="1755648" cy="3735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35"/>
              </a:lnSpc>
            </a:pPr>
            <a:r>
              <a:rPr lang="en-US" sz="2197">
                <a:solidFill>
                  <a:srgbClr val="E8E8E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Swarm Forge</a:t>
            </a:r>
          </a:p>
          <a:p>
            <a:pPr algn="l">
              <a:lnSpc>
                <a:spcPts val="3735"/>
              </a:lnSpc>
            </a:pPr>
            <a:r>
              <a:rPr lang="en-US" sz="2197">
                <a:solidFill>
                  <a:srgbClr val="E8E8E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Agent Network</a:t>
            </a:r>
          </a:p>
          <a:p>
            <a:pPr algn="l">
              <a:lnSpc>
                <a:spcPts val="3735"/>
              </a:lnSpc>
            </a:pPr>
            <a:r>
              <a:rPr lang="en-US" sz="2197">
                <a:solidFill>
                  <a:srgbClr val="E8E8E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Ender's Foundry</a:t>
            </a:r>
          </a:p>
          <a:p>
            <a:pPr algn="l">
              <a:lnSpc>
                <a:spcPts val="3735"/>
              </a:lnSpc>
            </a:pPr>
            <a:r>
              <a:rPr lang="en-US" sz="2197">
                <a:solidFill>
                  <a:srgbClr val="E8E8E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Open Arsenal</a:t>
            </a:r>
          </a:p>
          <a:p>
            <a:pPr algn="l">
              <a:lnSpc>
                <a:spcPts val="3735"/>
              </a:lnSpc>
            </a:pPr>
            <a:r>
              <a:rPr lang="en-US" sz="2197">
                <a:solidFill>
                  <a:srgbClr val="E8E8E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Project Grant</a:t>
            </a:r>
          </a:p>
          <a:p>
            <a:pPr algn="l">
              <a:lnSpc>
                <a:spcPts val="3735"/>
              </a:lnSpc>
            </a:pPr>
            <a:r>
              <a:rPr lang="en-US" sz="2197">
                <a:solidFill>
                  <a:srgbClr val="E8E8E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GenAI.mil</a:t>
            </a:r>
          </a:p>
          <a:p>
            <a:pPr algn="l">
              <a:lnSpc>
                <a:spcPts val="3735"/>
              </a:lnSpc>
            </a:pPr>
            <a:r>
              <a:rPr lang="en-US" sz="2197">
                <a:solidFill>
                  <a:srgbClr val="E8E8E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Enterprise Agents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64208" y="7885417"/>
            <a:ext cx="585216" cy="356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0"/>
              </a:lnSpc>
            </a:pPr>
            <a:r>
              <a:rPr lang="en-US" sz="2610" b="1">
                <a:solidFill>
                  <a:srgbClr val="E8E8E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data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822960" y="942451"/>
            <a:ext cx="11338560" cy="1665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550"/>
              </a:lnSpc>
            </a:pPr>
            <a:r>
              <a:rPr lang="en-US" sz="12550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DON’T SCALE THE PILOT.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2960" y="2447649"/>
            <a:ext cx="9966960" cy="1619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133"/>
              </a:lnSpc>
            </a:pPr>
            <a:r>
              <a:rPr lang="en-US" sz="12133" b="1">
                <a:solidFill>
                  <a:srgbClr val="C42C2C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SCALE THE PATHWAY.</a:t>
            </a:r>
          </a:p>
        </p:txBody>
      </p:sp>
      <p:sp>
        <p:nvSpPr>
          <p:cNvPr id="5" name="Freeform 5"/>
          <p:cNvSpPr/>
          <p:nvPr/>
        </p:nvSpPr>
        <p:spPr>
          <a:xfrm>
            <a:off x="645330" y="4066699"/>
            <a:ext cx="2843828" cy="1727254"/>
          </a:xfrm>
          <a:custGeom>
            <a:avLst/>
            <a:gdLst/>
            <a:ahLst/>
            <a:cxnLst/>
            <a:rect l="l" t="t" r="r" b="b"/>
            <a:pathLst>
              <a:path w="2843828" h="1727254">
                <a:moveTo>
                  <a:pt x="0" y="0"/>
                </a:moveTo>
                <a:lnTo>
                  <a:pt x="2843828" y="0"/>
                </a:lnTo>
                <a:lnTo>
                  <a:pt x="2843828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19468" y="4390843"/>
            <a:ext cx="1682496" cy="676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7"/>
              </a:lnSpc>
            </a:pPr>
            <a:r>
              <a:rPr lang="en-US" sz="5047" b="1" dirty="0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PILOT #1</a:t>
            </a:r>
          </a:p>
        </p:txBody>
      </p:sp>
      <p:sp>
        <p:nvSpPr>
          <p:cNvPr id="7" name="Freeform 7"/>
          <p:cNvSpPr/>
          <p:nvPr/>
        </p:nvSpPr>
        <p:spPr>
          <a:xfrm>
            <a:off x="3259464" y="4066699"/>
            <a:ext cx="10248718" cy="1727254"/>
          </a:xfrm>
          <a:custGeom>
            <a:avLst/>
            <a:gdLst/>
            <a:ahLst/>
            <a:cxnLst/>
            <a:rect l="l" t="t" r="r" b="b"/>
            <a:pathLst>
              <a:path w="10248718" h="1727254">
                <a:moveTo>
                  <a:pt x="0" y="0"/>
                </a:moveTo>
                <a:lnTo>
                  <a:pt x="10248718" y="0"/>
                </a:lnTo>
                <a:lnTo>
                  <a:pt x="10248718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913632" y="4652892"/>
            <a:ext cx="731520" cy="411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52"/>
              </a:lnSpc>
            </a:pPr>
            <a:r>
              <a:rPr lang="en-US" sz="1725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DATA</a:t>
            </a:r>
          </a:p>
          <a:p>
            <a:pPr algn="ctr">
              <a:lnSpc>
                <a:spcPts val="1552"/>
              </a:lnSpc>
            </a:pPr>
            <a:r>
              <a:rPr lang="en-US" sz="1725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ACCESS</a:t>
            </a:r>
          </a:p>
        </p:txBody>
      </p:sp>
      <p:sp>
        <p:nvSpPr>
          <p:cNvPr id="9" name="Freeform 9"/>
          <p:cNvSpPr/>
          <p:nvPr/>
        </p:nvSpPr>
        <p:spPr>
          <a:xfrm>
            <a:off x="3915732" y="4919394"/>
            <a:ext cx="656268" cy="655919"/>
          </a:xfrm>
          <a:custGeom>
            <a:avLst/>
            <a:gdLst/>
            <a:ahLst/>
            <a:cxnLst/>
            <a:rect l="l" t="t" r="r" b="b"/>
            <a:pathLst>
              <a:path w="656268" h="655919">
                <a:moveTo>
                  <a:pt x="0" y="0"/>
                </a:moveTo>
                <a:lnTo>
                  <a:pt x="656268" y="0"/>
                </a:lnTo>
                <a:lnTo>
                  <a:pt x="656268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4779818" y="4493047"/>
            <a:ext cx="229694" cy="874559"/>
          </a:xfrm>
          <a:custGeom>
            <a:avLst/>
            <a:gdLst/>
            <a:ahLst/>
            <a:cxnLst/>
            <a:rect l="l" t="t" r="r" b="b"/>
            <a:pathLst>
              <a:path w="229694" h="874559">
                <a:moveTo>
                  <a:pt x="0" y="0"/>
                </a:moveTo>
                <a:lnTo>
                  <a:pt x="229694" y="0"/>
                </a:lnTo>
                <a:lnTo>
                  <a:pt x="229694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5285232" y="4675577"/>
            <a:ext cx="877824" cy="201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9"/>
              </a:lnSpc>
            </a:pPr>
            <a:r>
              <a:rPr lang="en-US" sz="1665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SECURITY</a:t>
            </a:r>
          </a:p>
        </p:txBody>
      </p:sp>
      <p:sp>
        <p:nvSpPr>
          <p:cNvPr id="12" name="Freeform 12"/>
          <p:cNvSpPr/>
          <p:nvPr/>
        </p:nvSpPr>
        <p:spPr>
          <a:xfrm>
            <a:off x="5436086" y="4919394"/>
            <a:ext cx="667206" cy="655919"/>
          </a:xfrm>
          <a:custGeom>
            <a:avLst/>
            <a:gdLst/>
            <a:ahLst/>
            <a:cxnLst/>
            <a:rect l="l" t="t" r="r" b="b"/>
            <a:pathLst>
              <a:path w="667206" h="655919">
                <a:moveTo>
                  <a:pt x="0" y="0"/>
                </a:moveTo>
                <a:lnTo>
                  <a:pt x="667206" y="0"/>
                </a:lnTo>
                <a:lnTo>
                  <a:pt x="66720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6311110" y="4493047"/>
            <a:ext cx="229694" cy="874559"/>
          </a:xfrm>
          <a:custGeom>
            <a:avLst/>
            <a:gdLst/>
            <a:ahLst/>
            <a:cxnLst/>
            <a:rect l="l" t="t" r="r" b="b"/>
            <a:pathLst>
              <a:path w="229694" h="874559">
                <a:moveTo>
                  <a:pt x="0" y="0"/>
                </a:moveTo>
                <a:lnTo>
                  <a:pt x="229694" y="0"/>
                </a:lnTo>
                <a:lnTo>
                  <a:pt x="229694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6748272" y="4665489"/>
            <a:ext cx="1609344" cy="212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26"/>
              </a:lnSpc>
            </a:pPr>
            <a:r>
              <a:rPr lang="en-US" sz="1695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INFRASTRUCTURE</a:t>
            </a:r>
          </a:p>
        </p:txBody>
      </p:sp>
      <p:sp>
        <p:nvSpPr>
          <p:cNvPr id="15" name="Freeform 15"/>
          <p:cNvSpPr/>
          <p:nvPr/>
        </p:nvSpPr>
        <p:spPr>
          <a:xfrm>
            <a:off x="7175196" y="4919394"/>
            <a:ext cx="667206" cy="655919"/>
          </a:xfrm>
          <a:custGeom>
            <a:avLst/>
            <a:gdLst/>
            <a:ahLst/>
            <a:cxnLst/>
            <a:rect l="l" t="t" r="r" b="b"/>
            <a:pathLst>
              <a:path w="667206" h="655919">
                <a:moveTo>
                  <a:pt x="0" y="0"/>
                </a:moveTo>
                <a:lnTo>
                  <a:pt x="667206" y="0"/>
                </a:lnTo>
                <a:lnTo>
                  <a:pt x="66720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8487732" y="4493047"/>
            <a:ext cx="229694" cy="874559"/>
          </a:xfrm>
          <a:custGeom>
            <a:avLst/>
            <a:gdLst/>
            <a:ahLst/>
            <a:cxnLst/>
            <a:rect l="l" t="t" r="r" b="b"/>
            <a:pathLst>
              <a:path w="229694" h="874559">
                <a:moveTo>
                  <a:pt x="0" y="0"/>
                </a:moveTo>
                <a:lnTo>
                  <a:pt x="229694" y="0"/>
                </a:lnTo>
                <a:lnTo>
                  <a:pt x="229694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8979408" y="4666616"/>
            <a:ext cx="969264" cy="210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72"/>
              </a:lnSpc>
            </a:pPr>
            <a:r>
              <a:rPr lang="en-US" sz="1636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CONTRACT</a:t>
            </a:r>
          </a:p>
        </p:txBody>
      </p:sp>
      <p:sp>
        <p:nvSpPr>
          <p:cNvPr id="18" name="Freeform 18"/>
          <p:cNvSpPr/>
          <p:nvPr/>
        </p:nvSpPr>
        <p:spPr>
          <a:xfrm>
            <a:off x="9144000" y="4919394"/>
            <a:ext cx="656268" cy="655919"/>
          </a:xfrm>
          <a:custGeom>
            <a:avLst/>
            <a:gdLst/>
            <a:ahLst/>
            <a:cxnLst/>
            <a:rect l="l" t="t" r="r" b="b"/>
            <a:pathLst>
              <a:path w="656268" h="655919">
                <a:moveTo>
                  <a:pt x="0" y="0"/>
                </a:moveTo>
                <a:lnTo>
                  <a:pt x="656268" y="0"/>
                </a:lnTo>
                <a:lnTo>
                  <a:pt x="656268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0226842" y="4493047"/>
            <a:ext cx="229694" cy="874559"/>
          </a:xfrm>
          <a:custGeom>
            <a:avLst/>
            <a:gdLst/>
            <a:ahLst/>
            <a:cxnLst/>
            <a:rect l="l" t="t" r="r" b="b"/>
            <a:pathLst>
              <a:path w="229694" h="874559">
                <a:moveTo>
                  <a:pt x="0" y="0"/>
                </a:moveTo>
                <a:lnTo>
                  <a:pt x="229694" y="0"/>
                </a:lnTo>
                <a:lnTo>
                  <a:pt x="229694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10588752" y="4668420"/>
            <a:ext cx="676656" cy="215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9"/>
              </a:lnSpc>
            </a:pPr>
            <a:r>
              <a:rPr lang="en-US" sz="1754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POLICY</a:t>
            </a:r>
          </a:p>
        </p:txBody>
      </p:sp>
      <p:sp>
        <p:nvSpPr>
          <p:cNvPr id="21" name="Freeform 21"/>
          <p:cNvSpPr/>
          <p:nvPr/>
        </p:nvSpPr>
        <p:spPr>
          <a:xfrm>
            <a:off x="10664354" y="4919394"/>
            <a:ext cx="667206" cy="655919"/>
          </a:xfrm>
          <a:custGeom>
            <a:avLst/>
            <a:gdLst/>
            <a:ahLst/>
            <a:cxnLst/>
            <a:rect l="l" t="t" r="r" b="b"/>
            <a:pathLst>
              <a:path w="667206" h="655919">
                <a:moveTo>
                  <a:pt x="0" y="0"/>
                </a:moveTo>
                <a:lnTo>
                  <a:pt x="667206" y="0"/>
                </a:lnTo>
                <a:lnTo>
                  <a:pt x="66720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11528440" y="4493047"/>
            <a:ext cx="229694" cy="874559"/>
          </a:xfrm>
          <a:custGeom>
            <a:avLst/>
            <a:gdLst/>
            <a:ahLst/>
            <a:cxnLst/>
            <a:rect l="l" t="t" r="r" b="b"/>
            <a:pathLst>
              <a:path w="229694" h="874559">
                <a:moveTo>
                  <a:pt x="0" y="0"/>
                </a:moveTo>
                <a:lnTo>
                  <a:pt x="229694" y="0"/>
                </a:lnTo>
                <a:lnTo>
                  <a:pt x="229694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11923776" y="4652892"/>
            <a:ext cx="1060704" cy="411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52"/>
              </a:lnSpc>
            </a:pPr>
            <a:r>
              <a:rPr lang="en-US" sz="1725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USER</a:t>
            </a:r>
          </a:p>
          <a:p>
            <a:pPr algn="ctr">
              <a:lnSpc>
                <a:spcPts val="1552"/>
              </a:lnSpc>
            </a:pPr>
            <a:r>
              <a:rPr lang="en-US" sz="1725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WORKFLOW</a:t>
            </a:r>
          </a:p>
        </p:txBody>
      </p:sp>
      <p:sp>
        <p:nvSpPr>
          <p:cNvPr id="24" name="Freeform 24"/>
          <p:cNvSpPr/>
          <p:nvPr/>
        </p:nvSpPr>
        <p:spPr>
          <a:xfrm>
            <a:off x="12184708" y="4919394"/>
            <a:ext cx="448450" cy="655919"/>
          </a:xfrm>
          <a:custGeom>
            <a:avLst/>
            <a:gdLst/>
            <a:ahLst/>
            <a:cxnLst/>
            <a:rect l="l" t="t" r="r" b="b"/>
            <a:pathLst>
              <a:path w="448450" h="655919">
                <a:moveTo>
                  <a:pt x="0" y="0"/>
                </a:moveTo>
                <a:lnTo>
                  <a:pt x="448450" y="0"/>
                </a:lnTo>
                <a:lnTo>
                  <a:pt x="448450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8050220" y="5564382"/>
            <a:ext cx="448450" cy="874559"/>
          </a:xfrm>
          <a:custGeom>
            <a:avLst/>
            <a:gdLst/>
            <a:ahLst/>
            <a:cxnLst/>
            <a:rect l="l" t="t" r="r" b="b"/>
            <a:pathLst>
              <a:path w="448450" h="874559">
                <a:moveTo>
                  <a:pt x="0" y="0"/>
                </a:moveTo>
                <a:lnTo>
                  <a:pt x="448450" y="0"/>
                </a:lnTo>
                <a:lnTo>
                  <a:pt x="448450" y="874558"/>
                </a:lnTo>
                <a:lnTo>
                  <a:pt x="0" y="87455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645330" y="6209369"/>
            <a:ext cx="2843828" cy="1508614"/>
          </a:xfrm>
          <a:custGeom>
            <a:avLst/>
            <a:gdLst/>
            <a:ahLst/>
            <a:cxnLst/>
            <a:rect l="l" t="t" r="r" b="b"/>
            <a:pathLst>
              <a:path w="2843828" h="1508614">
                <a:moveTo>
                  <a:pt x="0" y="0"/>
                </a:moveTo>
                <a:lnTo>
                  <a:pt x="2843828" y="0"/>
                </a:lnTo>
                <a:lnTo>
                  <a:pt x="2843828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TextBox 27"/>
          <p:cNvSpPr txBox="1"/>
          <p:nvPr/>
        </p:nvSpPr>
        <p:spPr>
          <a:xfrm>
            <a:off x="1261872" y="6362700"/>
            <a:ext cx="1682496" cy="676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7"/>
              </a:lnSpc>
            </a:pPr>
            <a:r>
              <a:rPr lang="en-US" sz="5047" b="1" dirty="0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PILOT #2</a:t>
            </a:r>
          </a:p>
        </p:txBody>
      </p:sp>
      <p:sp>
        <p:nvSpPr>
          <p:cNvPr id="28" name="Freeform 28"/>
          <p:cNvSpPr/>
          <p:nvPr/>
        </p:nvSpPr>
        <p:spPr>
          <a:xfrm>
            <a:off x="3259464" y="6209369"/>
            <a:ext cx="10248718" cy="1508614"/>
          </a:xfrm>
          <a:custGeom>
            <a:avLst/>
            <a:gdLst/>
            <a:ahLst/>
            <a:cxnLst/>
            <a:rect l="l" t="t" r="r" b="b"/>
            <a:pathLst>
              <a:path w="10248718" h="1508614">
                <a:moveTo>
                  <a:pt x="0" y="0"/>
                </a:moveTo>
                <a:lnTo>
                  <a:pt x="10248718" y="0"/>
                </a:lnTo>
                <a:lnTo>
                  <a:pt x="10248718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TextBox 29"/>
          <p:cNvSpPr txBox="1"/>
          <p:nvPr/>
        </p:nvSpPr>
        <p:spPr>
          <a:xfrm>
            <a:off x="5413248" y="6515100"/>
            <a:ext cx="5779008" cy="809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2"/>
              </a:lnSpc>
            </a:pPr>
            <a:r>
              <a:rPr lang="en-US" sz="2142" b="1" dirty="0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SHOULD NOT SOLVE ALL SIX AGAIN. </a:t>
            </a:r>
          </a:p>
          <a:p>
            <a:pPr algn="ctr">
              <a:lnSpc>
                <a:spcPts val="2142"/>
              </a:lnSpc>
            </a:pPr>
            <a:endParaRPr lang="en-US" sz="2142" b="1" dirty="0">
              <a:solidFill>
                <a:srgbClr val="FFFFFF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  <a:p>
            <a:pPr algn="ctr">
              <a:lnSpc>
                <a:spcPts val="2142"/>
              </a:lnSpc>
            </a:pPr>
            <a:r>
              <a:rPr lang="en-US" sz="2142" b="1" dirty="0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BUILT ON THE PATHWAY. FOCUS ON THE MISSION.</a:t>
            </a:r>
          </a:p>
        </p:txBody>
      </p:sp>
      <p:sp>
        <p:nvSpPr>
          <p:cNvPr id="30" name="Freeform 30"/>
          <p:cNvSpPr/>
          <p:nvPr/>
        </p:nvSpPr>
        <p:spPr>
          <a:xfrm>
            <a:off x="8050220" y="7499343"/>
            <a:ext cx="448450" cy="863627"/>
          </a:xfrm>
          <a:custGeom>
            <a:avLst/>
            <a:gdLst/>
            <a:ahLst/>
            <a:cxnLst/>
            <a:rect l="l" t="t" r="r" b="b"/>
            <a:pathLst>
              <a:path w="448450" h="863627">
                <a:moveTo>
                  <a:pt x="0" y="0"/>
                </a:moveTo>
                <a:lnTo>
                  <a:pt x="448450" y="0"/>
                </a:lnTo>
                <a:lnTo>
                  <a:pt x="448450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645330" y="8133399"/>
            <a:ext cx="2843828" cy="1519546"/>
          </a:xfrm>
          <a:custGeom>
            <a:avLst/>
            <a:gdLst/>
            <a:ahLst/>
            <a:cxnLst/>
            <a:rect l="l" t="t" r="r" b="b"/>
            <a:pathLst>
              <a:path w="2843828" h="1519546">
                <a:moveTo>
                  <a:pt x="0" y="0"/>
                </a:moveTo>
                <a:lnTo>
                  <a:pt x="2843828" y="0"/>
                </a:lnTo>
                <a:lnTo>
                  <a:pt x="2843828" y="1519546"/>
                </a:lnTo>
                <a:lnTo>
                  <a:pt x="0" y="1519546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TextBox 32"/>
          <p:cNvSpPr txBox="1"/>
          <p:nvPr/>
        </p:nvSpPr>
        <p:spPr>
          <a:xfrm>
            <a:off x="1170432" y="8496300"/>
            <a:ext cx="1920240" cy="663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8"/>
              </a:lnSpc>
            </a:pPr>
            <a:r>
              <a:rPr lang="en-US" sz="4978" b="1" dirty="0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PILOT #10</a:t>
            </a:r>
          </a:p>
        </p:txBody>
      </p:sp>
      <p:sp>
        <p:nvSpPr>
          <p:cNvPr id="33" name="Freeform 33"/>
          <p:cNvSpPr/>
          <p:nvPr/>
        </p:nvSpPr>
        <p:spPr>
          <a:xfrm>
            <a:off x="3259464" y="8133399"/>
            <a:ext cx="10248718" cy="1519546"/>
          </a:xfrm>
          <a:custGeom>
            <a:avLst/>
            <a:gdLst/>
            <a:ahLst/>
            <a:cxnLst/>
            <a:rect l="l" t="t" r="r" b="b"/>
            <a:pathLst>
              <a:path w="10248718" h="1519546">
                <a:moveTo>
                  <a:pt x="0" y="0"/>
                </a:moveTo>
                <a:lnTo>
                  <a:pt x="10248718" y="0"/>
                </a:lnTo>
                <a:lnTo>
                  <a:pt x="10248718" y="1519546"/>
                </a:lnTo>
                <a:lnTo>
                  <a:pt x="0" y="1519546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TextBox 34"/>
          <p:cNvSpPr txBox="1"/>
          <p:nvPr/>
        </p:nvSpPr>
        <p:spPr>
          <a:xfrm>
            <a:off x="6291072" y="8775584"/>
            <a:ext cx="3986784" cy="355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83"/>
              </a:lnSpc>
            </a:pPr>
            <a:r>
              <a:rPr lang="en-US" sz="2583" b="1" dirty="0">
                <a:solidFill>
                  <a:srgbClr val="C42C2C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FASTER. CHEAPER. ROUTINE.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58368" y="1074143"/>
            <a:ext cx="11649456" cy="2255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15"/>
              </a:lnSpc>
            </a:pPr>
            <a:r>
              <a:rPr lang="en-US" sz="9461" b="1" spc="-189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Design Partnerships for Transition, Not Demonstration</a:t>
            </a:r>
          </a:p>
        </p:txBody>
      </p:sp>
      <p:sp>
        <p:nvSpPr>
          <p:cNvPr id="4" name="Freeform 4"/>
          <p:cNvSpPr/>
          <p:nvPr/>
        </p:nvSpPr>
        <p:spPr>
          <a:xfrm>
            <a:off x="12840976" y="634055"/>
            <a:ext cx="4801694" cy="2590881"/>
          </a:xfrm>
          <a:custGeom>
            <a:avLst/>
            <a:gdLst/>
            <a:ahLst/>
            <a:cxnLst/>
            <a:rect l="l" t="t" r="r" b="b"/>
            <a:pathLst>
              <a:path w="4801694" h="2590881">
                <a:moveTo>
                  <a:pt x="0" y="0"/>
                </a:moveTo>
                <a:lnTo>
                  <a:pt x="4801694" y="0"/>
                </a:lnTo>
                <a:lnTo>
                  <a:pt x="4801694" y="2590881"/>
                </a:lnTo>
                <a:lnTo>
                  <a:pt x="0" y="25908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3478256" y="1073665"/>
            <a:ext cx="3602736" cy="369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3"/>
              </a:lnSpc>
            </a:pPr>
            <a:r>
              <a:rPr lang="en-US" sz="2723" spc="-8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Ask before the pilot begins: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624560" y="1707734"/>
            <a:ext cx="3364992" cy="1355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7"/>
              </a:lnSpc>
            </a:pPr>
            <a:r>
              <a:rPr lang="en-US" sz="5730" b="1" i="1" spc="-114" dirty="0">
                <a:solidFill>
                  <a:srgbClr val="C42828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What Happens If This Works?</a:t>
            </a:r>
          </a:p>
        </p:txBody>
      </p:sp>
      <p:sp>
        <p:nvSpPr>
          <p:cNvPr id="7" name="Freeform 7"/>
          <p:cNvSpPr/>
          <p:nvPr/>
        </p:nvSpPr>
        <p:spPr>
          <a:xfrm>
            <a:off x="645330" y="3640352"/>
            <a:ext cx="3500096" cy="1508614"/>
          </a:xfrm>
          <a:custGeom>
            <a:avLst/>
            <a:gdLst/>
            <a:ahLst/>
            <a:cxnLst/>
            <a:rect l="l" t="t" r="r" b="b"/>
            <a:pathLst>
              <a:path w="3500096" h="1508614">
                <a:moveTo>
                  <a:pt x="0" y="0"/>
                </a:moveTo>
                <a:lnTo>
                  <a:pt x="3500096" y="0"/>
                </a:lnTo>
                <a:lnTo>
                  <a:pt x="3500096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481328" y="4164780"/>
            <a:ext cx="1792224" cy="710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7"/>
              </a:lnSpc>
            </a:pPr>
            <a:r>
              <a:rPr lang="en-US" sz="5730" b="1" spc="-114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Mission</a:t>
            </a:r>
          </a:p>
        </p:txBody>
      </p:sp>
      <p:sp>
        <p:nvSpPr>
          <p:cNvPr id="9" name="Freeform 9"/>
          <p:cNvSpPr/>
          <p:nvPr/>
        </p:nvSpPr>
        <p:spPr>
          <a:xfrm>
            <a:off x="4134488" y="4066699"/>
            <a:ext cx="875024" cy="655919"/>
          </a:xfrm>
          <a:custGeom>
            <a:avLst/>
            <a:gdLst/>
            <a:ahLst/>
            <a:cxnLst/>
            <a:rect l="l" t="t" r="r" b="b"/>
            <a:pathLst>
              <a:path w="875024" h="655919">
                <a:moveTo>
                  <a:pt x="0" y="0"/>
                </a:moveTo>
                <a:lnTo>
                  <a:pt x="875024" y="0"/>
                </a:lnTo>
                <a:lnTo>
                  <a:pt x="875024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4998574" y="3640352"/>
            <a:ext cx="3718852" cy="1508614"/>
          </a:xfrm>
          <a:custGeom>
            <a:avLst/>
            <a:gdLst/>
            <a:ahLst/>
            <a:cxnLst/>
            <a:rect l="l" t="t" r="r" b="b"/>
            <a:pathLst>
              <a:path w="3718852" h="1508614">
                <a:moveTo>
                  <a:pt x="0" y="0"/>
                </a:moveTo>
                <a:lnTo>
                  <a:pt x="3718852" y="0"/>
                </a:lnTo>
                <a:lnTo>
                  <a:pt x="3718852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5486400" y="4164780"/>
            <a:ext cx="2761488" cy="710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7"/>
              </a:lnSpc>
            </a:pPr>
            <a:r>
              <a:rPr lang="en-US" sz="5730" b="1" spc="-114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Experiment</a:t>
            </a:r>
          </a:p>
        </p:txBody>
      </p:sp>
      <p:sp>
        <p:nvSpPr>
          <p:cNvPr id="12" name="Freeform 12"/>
          <p:cNvSpPr/>
          <p:nvPr/>
        </p:nvSpPr>
        <p:spPr>
          <a:xfrm>
            <a:off x="8706488" y="4066699"/>
            <a:ext cx="656268" cy="655919"/>
          </a:xfrm>
          <a:custGeom>
            <a:avLst/>
            <a:gdLst/>
            <a:ahLst/>
            <a:cxnLst/>
            <a:rect l="l" t="t" r="r" b="b"/>
            <a:pathLst>
              <a:path w="656268" h="655919">
                <a:moveTo>
                  <a:pt x="0" y="0"/>
                </a:moveTo>
                <a:lnTo>
                  <a:pt x="656268" y="0"/>
                </a:lnTo>
                <a:lnTo>
                  <a:pt x="656268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9570574" y="3640352"/>
            <a:ext cx="3500096" cy="1508614"/>
          </a:xfrm>
          <a:custGeom>
            <a:avLst/>
            <a:gdLst/>
            <a:ahLst/>
            <a:cxnLst/>
            <a:rect l="l" t="t" r="r" b="b"/>
            <a:pathLst>
              <a:path w="3500096" h="1508614">
                <a:moveTo>
                  <a:pt x="0" y="0"/>
                </a:moveTo>
                <a:lnTo>
                  <a:pt x="3500096" y="0"/>
                </a:lnTo>
                <a:lnTo>
                  <a:pt x="3500096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0058400" y="4164780"/>
            <a:ext cx="2560320" cy="710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7"/>
              </a:lnSpc>
            </a:pPr>
            <a:r>
              <a:rPr lang="en-US" sz="5730" b="1" spc="-114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Transition</a:t>
            </a:r>
          </a:p>
        </p:txBody>
      </p:sp>
      <p:sp>
        <p:nvSpPr>
          <p:cNvPr id="15" name="Freeform 15"/>
          <p:cNvSpPr/>
          <p:nvPr/>
        </p:nvSpPr>
        <p:spPr>
          <a:xfrm>
            <a:off x="13059732" y="4066699"/>
            <a:ext cx="875024" cy="655919"/>
          </a:xfrm>
          <a:custGeom>
            <a:avLst/>
            <a:gdLst/>
            <a:ahLst/>
            <a:cxnLst/>
            <a:rect l="l" t="t" r="r" b="b"/>
            <a:pathLst>
              <a:path w="875024" h="655919">
                <a:moveTo>
                  <a:pt x="0" y="0"/>
                </a:moveTo>
                <a:lnTo>
                  <a:pt x="875024" y="0"/>
                </a:lnTo>
                <a:lnTo>
                  <a:pt x="875024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3923818" y="3640352"/>
            <a:ext cx="3500096" cy="1508614"/>
          </a:xfrm>
          <a:custGeom>
            <a:avLst/>
            <a:gdLst/>
            <a:ahLst/>
            <a:cxnLst/>
            <a:rect l="l" t="t" r="r" b="b"/>
            <a:pathLst>
              <a:path w="3500096" h="1508614">
                <a:moveTo>
                  <a:pt x="0" y="0"/>
                </a:moveTo>
                <a:lnTo>
                  <a:pt x="3500096" y="0"/>
                </a:lnTo>
                <a:lnTo>
                  <a:pt x="3500096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15014448" y="4164780"/>
            <a:ext cx="1353312" cy="710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7"/>
              </a:lnSpc>
            </a:pPr>
            <a:r>
              <a:rPr lang="en-US" sz="5730" b="1" spc="-114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Scale</a:t>
            </a:r>
          </a:p>
        </p:txBody>
      </p:sp>
      <p:sp>
        <p:nvSpPr>
          <p:cNvPr id="18" name="Freeform 18"/>
          <p:cNvSpPr/>
          <p:nvPr/>
        </p:nvSpPr>
        <p:spPr>
          <a:xfrm>
            <a:off x="645330" y="5138034"/>
            <a:ext cx="229694" cy="1934962"/>
          </a:xfrm>
          <a:custGeom>
            <a:avLst/>
            <a:gdLst/>
            <a:ahLst/>
            <a:cxnLst/>
            <a:rect l="l" t="t" r="r" b="b"/>
            <a:pathLst>
              <a:path w="229694" h="1934962">
                <a:moveTo>
                  <a:pt x="0" y="0"/>
                </a:moveTo>
                <a:lnTo>
                  <a:pt x="229694" y="0"/>
                </a:lnTo>
                <a:lnTo>
                  <a:pt x="229694" y="1934962"/>
                </a:lnTo>
                <a:lnTo>
                  <a:pt x="0" y="193496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1170432" y="5924171"/>
            <a:ext cx="2084832" cy="39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8"/>
              </a:lnSpc>
            </a:pPr>
            <a:r>
              <a:rPr lang="en-US" sz="2978" spc="-8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Real problem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70432" y="6633974"/>
            <a:ext cx="1444752" cy="39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8"/>
              </a:lnSpc>
            </a:pPr>
            <a:r>
              <a:rPr lang="en-US" sz="2978" spc="-8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Real user</a:t>
            </a:r>
          </a:p>
        </p:txBody>
      </p:sp>
      <p:sp>
        <p:nvSpPr>
          <p:cNvPr id="21" name="Freeform 21"/>
          <p:cNvSpPr/>
          <p:nvPr/>
        </p:nvSpPr>
        <p:spPr>
          <a:xfrm>
            <a:off x="5217330" y="5138034"/>
            <a:ext cx="229694" cy="1934962"/>
          </a:xfrm>
          <a:custGeom>
            <a:avLst/>
            <a:gdLst/>
            <a:ahLst/>
            <a:cxnLst/>
            <a:rect l="l" t="t" r="r" b="b"/>
            <a:pathLst>
              <a:path w="229694" h="1934962">
                <a:moveTo>
                  <a:pt x="0" y="0"/>
                </a:moveTo>
                <a:lnTo>
                  <a:pt x="229694" y="0"/>
                </a:lnTo>
                <a:lnTo>
                  <a:pt x="229694" y="1934962"/>
                </a:lnTo>
                <a:lnTo>
                  <a:pt x="0" y="193496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5724144" y="5924171"/>
            <a:ext cx="1463040" cy="39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8"/>
              </a:lnSpc>
            </a:pPr>
            <a:r>
              <a:rPr lang="en-US" sz="2978" spc="-8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Real data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724144" y="6633974"/>
            <a:ext cx="2523744" cy="39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8"/>
              </a:lnSpc>
            </a:pPr>
            <a:r>
              <a:rPr lang="en-US" sz="2978" spc="-8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Real constraints</a:t>
            </a:r>
          </a:p>
        </p:txBody>
      </p:sp>
      <p:sp>
        <p:nvSpPr>
          <p:cNvPr id="24" name="Freeform 24"/>
          <p:cNvSpPr/>
          <p:nvPr/>
        </p:nvSpPr>
        <p:spPr>
          <a:xfrm>
            <a:off x="9789330" y="5138034"/>
            <a:ext cx="229694" cy="3224936"/>
          </a:xfrm>
          <a:custGeom>
            <a:avLst/>
            <a:gdLst/>
            <a:ahLst/>
            <a:cxnLst/>
            <a:rect l="l" t="t" r="r" b="b"/>
            <a:pathLst>
              <a:path w="229694" h="3224936">
                <a:moveTo>
                  <a:pt x="0" y="0"/>
                </a:moveTo>
                <a:lnTo>
                  <a:pt x="229694" y="0"/>
                </a:lnTo>
                <a:lnTo>
                  <a:pt x="229694" y="3224936"/>
                </a:lnTo>
                <a:lnTo>
                  <a:pt x="0" y="322493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10149840" y="5924171"/>
            <a:ext cx="1737360" cy="39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8"/>
              </a:lnSpc>
            </a:pPr>
            <a:r>
              <a:rPr lang="en-US" sz="2978" spc="-8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Acquisition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149840" y="6633974"/>
            <a:ext cx="1280160" cy="39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8"/>
              </a:lnSpc>
            </a:pPr>
            <a:r>
              <a:rPr lang="en-US" sz="2978" spc="-8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Funding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149840" y="7302629"/>
            <a:ext cx="1444752" cy="39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8"/>
              </a:lnSpc>
            </a:pPr>
            <a:r>
              <a:rPr lang="en-US" sz="2978" spc="-8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Authority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149840" y="7971284"/>
            <a:ext cx="1060704" cy="39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8"/>
              </a:lnSpc>
            </a:pPr>
            <a:r>
              <a:rPr lang="en-US" sz="2978" spc="-8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Owner</a:t>
            </a:r>
          </a:p>
        </p:txBody>
      </p:sp>
      <p:sp>
        <p:nvSpPr>
          <p:cNvPr id="29" name="Freeform 29"/>
          <p:cNvSpPr/>
          <p:nvPr/>
        </p:nvSpPr>
        <p:spPr>
          <a:xfrm>
            <a:off x="14142574" y="5138034"/>
            <a:ext cx="229694" cy="2579949"/>
          </a:xfrm>
          <a:custGeom>
            <a:avLst/>
            <a:gdLst/>
            <a:ahLst/>
            <a:cxnLst/>
            <a:rect l="l" t="t" r="r" b="b"/>
            <a:pathLst>
              <a:path w="229694" h="2579949">
                <a:moveTo>
                  <a:pt x="0" y="0"/>
                </a:moveTo>
                <a:lnTo>
                  <a:pt x="229694" y="0"/>
                </a:lnTo>
                <a:lnTo>
                  <a:pt x="229694" y="2579949"/>
                </a:lnTo>
                <a:lnTo>
                  <a:pt x="0" y="257994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TextBox 30"/>
          <p:cNvSpPr txBox="1"/>
          <p:nvPr/>
        </p:nvSpPr>
        <p:spPr>
          <a:xfrm>
            <a:off x="14666976" y="5924171"/>
            <a:ext cx="2139696" cy="39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8"/>
              </a:lnSpc>
            </a:pPr>
            <a:r>
              <a:rPr lang="en-US" sz="2978" spc="-8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Infrastructure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666976" y="6633974"/>
            <a:ext cx="1755648" cy="39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8"/>
              </a:lnSpc>
            </a:pPr>
            <a:r>
              <a:rPr lang="en-US" sz="2978" spc="-8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Replication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666976" y="7302629"/>
            <a:ext cx="2157984" cy="39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8"/>
              </a:lnSpc>
            </a:pPr>
            <a:r>
              <a:rPr lang="en-US" sz="2978" spc="-8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Fast followers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21792" y="440443"/>
            <a:ext cx="11448288" cy="1473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60"/>
              </a:lnSpc>
            </a:pPr>
            <a:r>
              <a:rPr lang="en-US" sz="9400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FROM BRIDGES TO NETWORKS</a:t>
            </a:r>
          </a:p>
        </p:txBody>
      </p:sp>
      <p:sp>
        <p:nvSpPr>
          <p:cNvPr id="4" name="Freeform 4"/>
          <p:cNvSpPr/>
          <p:nvPr/>
        </p:nvSpPr>
        <p:spPr>
          <a:xfrm>
            <a:off x="3040708" y="2776725"/>
            <a:ext cx="5676718" cy="5586245"/>
          </a:xfrm>
          <a:custGeom>
            <a:avLst/>
            <a:gdLst/>
            <a:ahLst/>
            <a:cxnLst/>
            <a:rect l="l" t="t" r="r" b="b"/>
            <a:pathLst>
              <a:path w="5676718" h="5586245">
                <a:moveTo>
                  <a:pt x="0" y="0"/>
                </a:moveTo>
                <a:lnTo>
                  <a:pt x="5676718" y="0"/>
                </a:lnTo>
                <a:lnTo>
                  <a:pt x="5676718" y="5586245"/>
                </a:lnTo>
                <a:lnTo>
                  <a:pt x="0" y="55862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4572000" y="4493047"/>
            <a:ext cx="2614134" cy="1945894"/>
          </a:xfrm>
          <a:custGeom>
            <a:avLst/>
            <a:gdLst/>
            <a:ahLst/>
            <a:cxnLst/>
            <a:rect l="l" t="t" r="r" b="b"/>
            <a:pathLst>
              <a:path w="2614134" h="1945894">
                <a:moveTo>
                  <a:pt x="0" y="0"/>
                </a:moveTo>
                <a:lnTo>
                  <a:pt x="2614134" y="0"/>
                </a:lnTo>
                <a:lnTo>
                  <a:pt x="2614134" y="1945893"/>
                </a:lnTo>
                <a:lnTo>
                  <a:pt x="0" y="19458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4956048" y="5126447"/>
            <a:ext cx="1810512" cy="952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2"/>
              </a:lnSpc>
            </a:pPr>
            <a:r>
              <a:rPr lang="en-US" sz="396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MISSION ADVANTAGE</a:t>
            </a:r>
          </a:p>
        </p:txBody>
      </p:sp>
      <p:sp>
        <p:nvSpPr>
          <p:cNvPr id="7" name="Freeform 7"/>
          <p:cNvSpPr/>
          <p:nvPr/>
        </p:nvSpPr>
        <p:spPr>
          <a:xfrm>
            <a:off x="4572000" y="1924030"/>
            <a:ext cx="2395378" cy="863627"/>
          </a:xfrm>
          <a:custGeom>
            <a:avLst/>
            <a:gdLst/>
            <a:ahLst/>
            <a:cxnLst/>
            <a:rect l="l" t="t" r="r" b="b"/>
            <a:pathLst>
              <a:path w="2395378" h="863627">
                <a:moveTo>
                  <a:pt x="0" y="0"/>
                </a:moveTo>
                <a:lnTo>
                  <a:pt x="2395378" y="0"/>
                </a:lnTo>
                <a:lnTo>
                  <a:pt x="2395378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5065776" y="2236648"/>
            <a:ext cx="1572768" cy="365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2"/>
              </a:lnSpc>
            </a:pPr>
            <a:r>
              <a:rPr lang="en-US" sz="2123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GOVERNMENT</a:t>
            </a:r>
          </a:p>
        </p:txBody>
      </p:sp>
      <p:sp>
        <p:nvSpPr>
          <p:cNvPr id="9" name="Freeform 9"/>
          <p:cNvSpPr/>
          <p:nvPr/>
        </p:nvSpPr>
        <p:spPr>
          <a:xfrm>
            <a:off x="1957866" y="2995365"/>
            <a:ext cx="2187560" cy="863627"/>
          </a:xfrm>
          <a:custGeom>
            <a:avLst/>
            <a:gdLst/>
            <a:ahLst/>
            <a:cxnLst/>
            <a:rect l="l" t="t" r="r" b="b"/>
            <a:pathLst>
              <a:path w="2187560" h="863627">
                <a:moveTo>
                  <a:pt x="0" y="0"/>
                </a:moveTo>
                <a:lnTo>
                  <a:pt x="2187560" y="0"/>
                </a:lnTo>
                <a:lnTo>
                  <a:pt x="2187560" y="863626"/>
                </a:lnTo>
                <a:lnTo>
                  <a:pt x="0" y="8636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2633472" y="3332335"/>
            <a:ext cx="786384" cy="375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21"/>
              </a:lnSpc>
            </a:pPr>
            <a:r>
              <a:rPr lang="en-US" sz="2158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ALLIES</a:t>
            </a:r>
          </a:p>
        </p:txBody>
      </p:sp>
      <p:sp>
        <p:nvSpPr>
          <p:cNvPr id="11" name="Freeform 11"/>
          <p:cNvSpPr/>
          <p:nvPr/>
        </p:nvSpPr>
        <p:spPr>
          <a:xfrm>
            <a:off x="645330" y="4919394"/>
            <a:ext cx="2406316" cy="874559"/>
          </a:xfrm>
          <a:custGeom>
            <a:avLst/>
            <a:gdLst/>
            <a:ahLst/>
            <a:cxnLst/>
            <a:rect l="l" t="t" r="r" b="b"/>
            <a:pathLst>
              <a:path w="2406316" h="874559">
                <a:moveTo>
                  <a:pt x="0" y="0"/>
                </a:moveTo>
                <a:lnTo>
                  <a:pt x="2406316" y="0"/>
                </a:lnTo>
                <a:lnTo>
                  <a:pt x="2406316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877824" y="5204326"/>
            <a:ext cx="1975104" cy="355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3"/>
              </a:lnSpc>
            </a:pPr>
            <a:r>
              <a:rPr lang="en-US" sz="2088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INFRASTRUCTURE</a:t>
            </a:r>
          </a:p>
        </p:txBody>
      </p:sp>
      <p:sp>
        <p:nvSpPr>
          <p:cNvPr id="13" name="Freeform 13"/>
          <p:cNvSpPr/>
          <p:nvPr/>
        </p:nvSpPr>
        <p:spPr>
          <a:xfrm>
            <a:off x="1520354" y="6854356"/>
            <a:ext cx="2406316" cy="863627"/>
          </a:xfrm>
          <a:custGeom>
            <a:avLst/>
            <a:gdLst/>
            <a:ahLst/>
            <a:cxnLst/>
            <a:rect l="l" t="t" r="r" b="b"/>
            <a:pathLst>
              <a:path w="2406316" h="863627">
                <a:moveTo>
                  <a:pt x="0" y="0"/>
                </a:moveTo>
                <a:lnTo>
                  <a:pt x="2406316" y="0"/>
                </a:lnTo>
                <a:lnTo>
                  <a:pt x="2406316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2450592" y="7136706"/>
            <a:ext cx="566928" cy="337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9"/>
              </a:lnSpc>
            </a:pPr>
            <a:r>
              <a:rPr lang="en-US" sz="1913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DATA</a:t>
            </a:r>
          </a:p>
        </p:txBody>
      </p:sp>
      <p:sp>
        <p:nvSpPr>
          <p:cNvPr id="15" name="Freeform 15"/>
          <p:cNvSpPr/>
          <p:nvPr/>
        </p:nvSpPr>
        <p:spPr>
          <a:xfrm>
            <a:off x="2821952" y="8133399"/>
            <a:ext cx="2406316" cy="874559"/>
          </a:xfrm>
          <a:custGeom>
            <a:avLst/>
            <a:gdLst/>
            <a:ahLst/>
            <a:cxnLst/>
            <a:rect l="l" t="t" r="r" b="b"/>
            <a:pathLst>
              <a:path w="2406316" h="874559">
                <a:moveTo>
                  <a:pt x="0" y="0"/>
                </a:moveTo>
                <a:lnTo>
                  <a:pt x="2406316" y="0"/>
                </a:lnTo>
                <a:lnTo>
                  <a:pt x="2406316" y="874558"/>
                </a:lnTo>
                <a:lnTo>
                  <a:pt x="0" y="8745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3346704" y="8484673"/>
            <a:ext cx="1444752" cy="346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4"/>
              </a:lnSpc>
            </a:pPr>
            <a:r>
              <a:rPr lang="en-US" sz="2053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ACQUISITION</a:t>
            </a:r>
          </a:p>
        </p:txBody>
      </p:sp>
      <p:sp>
        <p:nvSpPr>
          <p:cNvPr id="17" name="Freeform 17"/>
          <p:cNvSpPr/>
          <p:nvPr/>
        </p:nvSpPr>
        <p:spPr>
          <a:xfrm>
            <a:off x="6311110" y="8133399"/>
            <a:ext cx="2406316" cy="874559"/>
          </a:xfrm>
          <a:custGeom>
            <a:avLst/>
            <a:gdLst/>
            <a:ahLst/>
            <a:cxnLst/>
            <a:rect l="l" t="t" r="r" b="b"/>
            <a:pathLst>
              <a:path w="2406316" h="874559">
                <a:moveTo>
                  <a:pt x="0" y="0"/>
                </a:moveTo>
                <a:lnTo>
                  <a:pt x="2406316" y="0"/>
                </a:lnTo>
                <a:lnTo>
                  <a:pt x="2406316" y="874558"/>
                </a:lnTo>
                <a:lnTo>
                  <a:pt x="0" y="87455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7022592" y="8470645"/>
            <a:ext cx="932688" cy="355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5"/>
              </a:lnSpc>
            </a:pPr>
            <a:r>
              <a:rPr lang="en-US" sz="2018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CAPITAL</a:t>
            </a:r>
          </a:p>
        </p:txBody>
      </p:sp>
      <p:sp>
        <p:nvSpPr>
          <p:cNvPr id="19" name="Freeform 19"/>
          <p:cNvSpPr/>
          <p:nvPr/>
        </p:nvSpPr>
        <p:spPr>
          <a:xfrm>
            <a:off x="7612708" y="6854356"/>
            <a:ext cx="2406316" cy="863627"/>
          </a:xfrm>
          <a:custGeom>
            <a:avLst/>
            <a:gdLst/>
            <a:ahLst/>
            <a:cxnLst/>
            <a:rect l="l" t="t" r="r" b="b"/>
            <a:pathLst>
              <a:path w="2406316" h="863627">
                <a:moveTo>
                  <a:pt x="0" y="0"/>
                </a:moveTo>
                <a:lnTo>
                  <a:pt x="2406316" y="0"/>
                </a:lnTo>
                <a:lnTo>
                  <a:pt x="2406316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8302752" y="7122973"/>
            <a:ext cx="1133856" cy="365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2"/>
              </a:lnSpc>
            </a:pPr>
            <a:r>
              <a:rPr lang="en-US" sz="2123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INDUSTRY</a:t>
            </a:r>
          </a:p>
        </p:txBody>
      </p:sp>
      <p:sp>
        <p:nvSpPr>
          <p:cNvPr id="21" name="Freeform 21"/>
          <p:cNvSpPr/>
          <p:nvPr/>
        </p:nvSpPr>
        <p:spPr>
          <a:xfrm>
            <a:off x="8487732" y="4919394"/>
            <a:ext cx="2625072" cy="874559"/>
          </a:xfrm>
          <a:custGeom>
            <a:avLst/>
            <a:gdLst/>
            <a:ahLst/>
            <a:cxnLst/>
            <a:rect l="l" t="t" r="r" b="b"/>
            <a:pathLst>
              <a:path w="2625072" h="874559">
                <a:moveTo>
                  <a:pt x="0" y="0"/>
                </a:moveTo>
                <a:lnTo>
                  <a:pt x="2625072" y="0"/>
                </a:lnTo>
                <a:lnTo>
                  <a:pt x="2625072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8887968" y="5204326"/>
            <a:ext cx="1865376" cy="355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3"/>
              </a:lnSpc>
            </a:pPr>
            <a:r>
              <a:rPr lang="en-US" sz="2088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TECHNOLOGISTS</a:t>
            </a:r>
          </a:p>
        </p:txBody>
      </p:sp>
      <p:sp>
        <p:nvSpPr>
          <p:cNvPr id="23" name="Freeform 23"/>
          <p:cNvSpPr/>
          <p:nvPr/>
        </p:nvSpPr>
        <p:spPr>
          <a:xfrm>
            <a:off x="7612708" y="2995365"/>
            <a:ext cx="2406316" cy="863627"/>
          </a:xfrm>
          <a:custGeom>
            <a:avLst/>
            <a:gdLst/>
            <a:ahLst/>
            <a:cxnLst/>
            <a:rect l="l" t="t" r="r" b="b"/>
            <a:pathLst>
              <a:path w="2406316" h="863627">
                <a:moveTo>
                  <a:pt x="0" y="0"/>
                </a:moveTo>
                <a:lnTo>
                  <a:pt x="2406316" y="0"/>
                </a:lnTo>
                <a:lnTo>
                  <a:pt x="2406316" y="863626"/>
                </a:lnTo>
                <a:lnTo>
                  <a:pt x="0" y="86362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8119872" y="3342379"/>
            <a:ext cx="1353312" cy="355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3"/>
              </a:lnSpc>
            </a:pPr>
            <a:r>
              <a:rPr lang="en-US" sz="2088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OPERATORS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558016" y="2247900"/>
            <a:ext cx="5522976" cy="1723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2800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AMERICA'S ADVANTAGE WILL NOT COME FROM GOVERNMENT OUT-INNOVATING THE COMMERCIAL SECTOR.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558016" y="4181951"/>
            <a:ext cx="5596128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2800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AND IT WILL NOT COME FROM THE COMMERCIAL SECTOR SOLVING NATIONAL-SECURITY PROBLEMS ON ITS OWN.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558016" y="6186726"/>
            <a:ext cx="5647142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2800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IT WILL COME FROM HOW EFFECTIVELY WE CONNECT THEM.</a:t>
            </a:r>
            <a:endParaRPr lang="en-US" sz="2800" b="1" dirty="0">
              <a:solidFill>
                <a:srgbClr val="C42C2C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</p:txBody>
      </p:sp>
      <p:sp>
        <p:nvSpPr>
          <p:cNvPr id="28" name="Freeform 28"/>
          <p:cNvSpPr/>
          <p:nvPr/>
        </p:nvSpPr>
        <p:spPr>
          <a:xfrm>
            <a:off x="11528440" y="7199928"/>
            <a:ext cx="5676718" cy="229572"/>
          </a:xfrm>
          <a:custGeom>
            <a:avLst/>
            <a:gdLst/>
            <a:ahLst/>
            <a:cxnLst/>
            <a:rect l="l" t="t" r="r" b="b"/>
            <a:pathLst>
              <a:path w="5676718" h="229572">
                <a:moveTo>
                  <a:pt x="0" y="0"/>
                </a:moveTo>
                <a:lnTo>
                  <a:pt x="5676718" y="0"/>
                </a:lnTo>
                <a:lnTo>
                  <a:pt x="5676718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TextBox 29"/>
          <p:cNvSpPr txBox="1"/>
          <p:nvPr/>
        </p:nvSpPr>
        <p:spPr>
          <a:xfrm>
            <a:off x="11558016" y="7658100"/>
            <a:ext cx="5815584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182"/>
              </a:lnSpc>
            </a:pPr>
            <a:r>
              <a:rPr lang="en-US" sz="2893" b="1" dirty="0">
                <a:solidFill>
                  <a:srgbClr val="C42C2C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THE GOAL ISN’T TO BUILD ANOTHER BRIDGE EVERY TIME.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558016" y="8559989"/>
            <a:ext cx="5522976" cy="850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4"/>
              </a:lnSpc>
            </a:pPr>
            <a:r>
              <a:rPr lang="en-US" sz="2723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IT’S TO BUILD A NETWORK THAT GETS BETTER EVERY TIME WE USE IT.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21816-0255-B988-953A-ABE66EFE4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EAC924F-1203-DDD2-C83E-E3A1A025C797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6E426B5-B226-927C-39C9-9806ABCF9FF7}"/>
              </a:ext>
            </a:extLst>
          </p:cNvPr>
          <p:cNvSpPr/>
          <p:nvPr/>
        </p:nvSpPr>
        <p:spPr>
          <a:xfrm>
            <a:off x="7831464" y="1924030"/>
            <a:ext cx="10456536" cy="4941258"/>
          </a:xfrm>
          <a:custGeom>
            <a:avLst/>
            <a:gdLst/>
            <a:ahLst/>
            <a:cxnLst/>
            <a:rect l="l" t="t" r="r" b="b"/>
            <a:pathLst>
              <a:path w="10456536" h="4941258">
                <a:moveTo>
                  <a:pt x="0" y="0"/>
                </a:moveTo>
                <a:lnTo>
                  <a:pt x="10456536" y="0"/>
                </a:lnTo>
                <a:lnTo>
                  <a:pt x="10456536" y="4941258"/>
                </a:lnTo>
                <a:lnTo>
                  <a:pt x="0" y="49412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935A5B8-DBB8-ABB3-4BB7-AEF0A7C2BAF7}"/>
              </a:ext>
            </a:extLst>
          </p:cNvPr>
          <p:cNvSpPr/>
          <p:nvPr/>
        </p:nvSpPr>
        <p:spPr>
          <a:xfrm>
            <a:off x="13059732" y="4285339"/>
            <a:ext cx="3707914" cy="4930326"/>
          </a:xfrm>
          <a:custGeom>
            <a:avLst/>
            <a:gdLst/>
            <a:ahLst/>
            <a:cxnLst/>
            <a:rect l="l" t="t" r="r" b="b"/>
            <a:pathLst>
              <a:path w="3707914" h="4930326">
                <a:moveTo>
                  <a:pt x="0" y="0"/>
                </a:moveTo>
                <a:lnTo>
                  <a:pt x="3707914" y="0"/>
                </a:lnTo>
                <a:lnTo>
                  <a:pt x="3707914" y="4930326"/>
                </a:lnTo>
                <a:lnTo>
                  <a:pt x="0" y="49303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9044CFE-4340-CD99-1AD8-465B3AFA0F92}"/>
              </a:ext>
            </a:extLst>
          </p:cNvPr>
          <p:cNvSpPr txBox="1"/>
          <p:nvPr/>
        </p:nvSpPr>
        <p:spPr>
          <a:xfrm>
            <a:off x="676656" y="2533995"/>
            <a:ext cx="16696944" cy="1487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631"/>
              </a:lnSpc>
            </a:pPr>
            <a:r>
              <a:rPr lang="en-US" sz="13217" b="1" dirty="0">
                <a:solidFill>
                  <a:srgbClr val="E9F0F4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COMMENTS / QUESTIONS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A65B600-3D3C-9DCD-005B-297D81149A7A}"/>
              </a:ext>
            </a:extLst>
          </p:cNvPr>
          <p:cNvSpPr/>
          <p:nvPr/>
        </p:nvSpPr>
        <p:spPr>
          <a:xfrm>
            <a:off x="645330" y="5564382"/>
            <a:ext cx="2406316" cy="229572"/>
          </a:xfrm>
          <a:custGeom>
            <a:avLst/>
            <a:gdLst/>
            <a:ahLst/>
            <a:cxnLst/>
            <a:rect l="l" t="t" r="r" b="b"/>
            <a:pathLst>
              <a:path w="2406316" h="229572">
                <a:moveTo>
                  <a:pt x="0" y="0"/>
                </a:moveTo>
                <a:lnTo>
                  <a:pt x="2406316" y="0"/>
                </a:lnTo>
                <a:lnTo>
                  <a:pt x="2406316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190AF17E-1A1B-4362-D206-CFB0FBBA11BD}"/>
              </a:ext>
            </a:extLst>
          </p:cNvPr>
          <p:cNvSpPr txBox="1"/>
          <p:nvPr/>
        </p:nvSpPr>
        <p:spPr>
          <a:xfrm>
            <a:off x="713232" y="6041434"/>
            <a:ext cx="6986016" cy="118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4"/>
              </a:lnSpc>
            </a:pPr>
            <a:r>
              <a:rPr lang="en-US" sz="4021" dirty="0">
                <a:solidFill>
                  <a:srgbClr val="E9F0F4"/>
                </a:solidFill>
                <a:latin typeface="Bebas Neue"/>
                <a:ea typeface="Bebas Neue"/>
                <a:cs typeface="Bebas Neue"/>
                <a:sym typeface="Bebas Neue"/>
              </a:rPr>
              <a:t>Contact me at:</a:t>
            </a:r>
            <a:br>
              <a:rPr lang="en-US" sz="4021" dirty="0">
                <a:solidFill>
                  <a:srgbClr val="E9F0F4"/>
                </a:solidFill>
                <a:latin typeface="Bebas Neue"/>
                <a:ea typeface="Bebas Neue"/>
                <a:cs typeface="Bebas Neue"/>
                <a:sym typeface="Bebas Neue"/>
              </a:rPr>
            </a:br>
            <a:r>
              <a:rPr lang="en-US" sz="4021" dirty="0">
                <a:solidFill>
                  <a:srgbClr val="E9F0F4"/>
                </a:solidFill>
                <a:latin typeface="Bebas Neue"/>
                <a:ea typeface="Bebas Neue"/>
                <a:cs typeface="Bebas Neue"/>
                <a:sym typeface="Bebas Neue"/>
              </a:rPr>
              <a:t>colleenlaughlin@stationdc.org</a:t>
            </a:r>
          </a:p>
        </p:txBody>
      </p:sp>
    </p:spTree>
    <p:extLst>
      <p:ext uri="{BB962C8B-B14F-4D97-AF65-F5344CB8AC3E}">
        <p14:creationId xmlns:p14="http://schemas.microsoft.com/office/powerpoint/2010/main" val="1629531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414</Words>
  <Application>Microsoft Office PowerPoint</Application>
  <PresentationFormat>Custom</PresentationFormat>
  <Paragraphs>157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Bebas Neue Bold</vt:lpstr>
      <vt:lpstr>Roboto Condensed Bold</vt:lpstr>
      <vt:lpstr>Arial</vt:lpstr>
      <vt:lpstr>Roboto Bold</vt:lpstr>
      <vt:lpstr>Roboto Condensed</vt:lpstr>
      <vt:lpstr>Calibri</vt:lpstr>
      <vt:lpstr>Bebas Neue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Colleen Laughlin</cp:lastModifiedBy>
  <cp:revision>2</cp:revision>
  <dcterms:created xsi:type="dcterms:W3CDTF">2006-08-16T00:00:00Z</dcterms:created>
  <dcterms:modified xsi:type="dcterms:W3CDTF">2026-09-20T22:44:59Z</dcterms:modified>
  <dc:identifier>DAHVxXHQyoU</dc:identifier>
</cp:coreProperties>
</file>